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0" r:id="rId9"/>
    <p:sldId id="261" r:id="rId10"/>
    <p:sldId id="262" r:id="rId11"/>
    <p:sldId id="264" r:id="rId12"/>
    <p:sldId id="267" r:id="rId13"/>
    <p:sldId id="266" r:id="rId14"/>
    <p:sldId id="268" r:id="rId15"/>
    <p:sldId id="263" r:id="rId16"/>
    <p:sldId id="269" r:id="rId17"/>
    <p:sldId id="270" r:id="rId18"/>
    <p:sldId id="271" r:id="rId19"/>
    <p:sldId id="272" r:id="rId20"/>
    <p:sldId id="265" r:id="rId21"/>
    <p:sldId id="274" r:id="rId22"/>
    <p:sldId id="279" r:id="rId23"/>
    <p:sldId id="280" r:id="rId24"/>
    <p:sldId id="281" r:id="rId25"/>
    <p:sldId id="278" r:id="rId26"/>
    <p:sldId id="273" r:id="rId27"/>
    <p:sldId id="275" r:id="rId28"/>
    <p:sldId id="276" r:id="rId29"/>
    <p:sldId id="277" r:id="rId30"/>
    <p:sldId id="282" r:id="rId31"/>
    <p:sldId id="283" r:id="rId32"/>
    <p:sldId id="284" r:id="rId33"/>
    <p:sldId id="285" r:id="rId3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nl-NL"/>
              <a:t>Klik om de stijl te bewerken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13FCB12F-F697-47B0-8F56-4941025C6E76}" type="datetimeFigureOut">
              <a:rPr lang="nl-NL" smtClean="0"/>
              <a:t>2-4-2020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858AC0C-C2B8-49EA-B439-7B92730B11C4}" type="slidenum">
              <a:rPr lang="nl-NL" smtClean="0"/>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13FCB12F-F697-47B0-8F56-4941025C6E76}" type="datetimeFigureOut">
              <a:rPr lang="nl-NL" smtClean="0"/>
              <a:t>2-4-2020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858AC0C-C2B8-49EA-B439-7B92730B11C4}"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3FCB12F-F697-47B0-8F56-4941025C6E76}" type="datetimeFigureOut">
              <a:rPr lang="nl-NL" smtClean="0"/>
              <a:t>2-4-2020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858AC0C-C2B8-49EA-B439-7B92730B11C4}" type="slidenum">
              <a:rPr lang="nl-NL" smtClean="0"/>
              <a:t>‹nr.›</a:t>
            </a:fld>
            <a:endParaRPr lang="nl-NL"/>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nl-NL"/>
              <a:t>Klik om de stijl te bewerken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13FCB12F-F697-47B0-8F56-4941025C6E76}" type="datetimeFigureOut">
              <a:rPr lang="nl-NL" smtClean="0"/>
              <a:t>2-4-2020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858AC0C-C2B8-49EA-B439-7B92730B11C4}" type="slidenum">
              <a:rPr lang="nl-NL" smtClean="0"/>
              <a:t>‹nr.›</a:t>
            </a:fld>
            <a:endParaRPr lang="nl-NL"/>
          </a:p>
        </p:txBody>
      </p:sp>
      <p:sp>
        <p:nvSpPr>
          <p:cNvPr id="7" name="Title 6"/>
          <p:cNvSpPr>
            <a:spLocks noGrp="1"/>
          </p:cNvSpPr>
          <p:nvPr>
            <p:ph type="title"/>
          </p:nvPr>
        </p:nvSpPr>
        <p:spPr/>
        <p:txBody>
          <a:bodyPr/>
          <a:lstStyle/>
          <a:p>
            <a:r>
              <a:rPr lang="nl-NL"/>
              <a:t>Klik om de stijl te bewerken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13FCB12F-F697-47B0-8F56-4941025C6E76}" type="datetimeFigureOut">
              <a:rPr lang="nl-NL" smtClean="0"/>
              <a:t>2-4-2020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858AC0C-C2B8-49EA-B439-7B92730B11C4}" type="slidenum">
              <a:rPr lang="nl-NL" smtClean="0"/>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5" name="Date Placeholder 4"/>
          <p:cNvSpPr>
            <a:spLocks noGrp="1"/>
          </p:cNvSpPr>
          <p:nvPr>
            <p:ph type="dt" sz="half" idx="10"/>
          </p:nvPr>
        </p:nvSpPr>
        <p:spPr/>
        <p:txBody>
          <a:bodyPr/>
          <a:lstStyle/>
          <a:p>
            <a:fld id="{13FCB12F-F697-47B0-8F56-4941025C6E76}" type="datetimeFigureOut">
              <a:rPr lang="nl-NL" smtClean="0"/>
              <a:t>2-4-2020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858AC0C-C2B8-49EA-B439-7B92730B11C4}" type="slidenum">
              <a:rPr lang="nl-NL" smtClean="0"/>
              <a:t>‹nr.›</a:t>
            </a:fld>
            <a:endParaRPr lang="nl-NL"/>
          </a:p>
        </p:txBody>
      </p:sp>
      <p:sp>
        <p:nvSpPr>
          <p:cNvPr id="9" name="Content Placeholder 8"/>
          <p:cNvSpPr>
            <a:spLocks noGrp="1"/>
          </p:cNvSpPr>
          <p:nvPr>
            <p:ph sz="quarter" idx="13"/>
          </p:nvPr>
        </p:nvSpPr>
        <p:spPr>
          <a:xfrm>
            <a:off x="676655" y="2679192"/>
            <a:ext cx="3822192" cy="34472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13FCB12F-F697-47B0-8F56-4941025C6E76}" type="datetimeFigureOut">
              <a:rPr lang="nl-NL" smtClean="0"/>
              <a:t>2-4-2020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8858AC0C-C2B8-49EA-B439-7B92730B11C4}"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Date Placeholder 2"/>
          <p:cNvSpPr>
            <a:spLocks noGrp="1"/>
          </p:cNvSpPr>
          <p:nvPr>
            <p:ph type="dt" sz="half" idx="10"/>
          </p:nvPr>
        </p:nvSpPr>
        <p:spPr/>
        <p:txBody>
          <a:bodyPr/>
          <a:lstStyle/>
          <a:p>
            <a:fld id="{13FCB12F-F697-47B0-8F56-4941025C6E76}" type="datetimeFigureOut">
              <a:rPr lang="nl-NL" smtClean="0"/>
              <a:t>2-4-2020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8858AC0C-C2B8-49EA-B439-7B92730B11C4}"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3FCB12F-F697-47B0-8F56-4941025C6E76}" type="datetimeFigureOut">
              <a:rPr lang="nl-NL" smtClean="0"/>
              <a:t>2-4-2020</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8858AC0C-C2B8-49EA-B439-7B92730B11C4}"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3FCB12F-F697-47B0-8F56-4941025C6E76}" type="datetimeFigureOut">
              <a:rPr lang="nl-NL" smtClean="0"/>
              <a:t>2-4-2020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858AC0C-C2B8-49EA-B439-7B92730B11C4}" type="slidenum">
              <a:rPr lang="nl-NL" smtClean="0"/>
              <a:t>‹nr.›</a:t>
            </a:fld>
            <a:endParaRPr lang="nl-NL"/>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nl-NL"/>
              <a:t>Klik om de stijl te bewerken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nl-NL"/>
              <a:t>Klik om de stijl te bewerken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13FCB12F-F697-47B0-8F56-4941025C6E76}" type="datetimeFigureOut">
              <a:rPr lang="nl-NL" smtClean="0"/>
              <a:t>2-4-2020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858AC0C-C2B8-49EA-B439-7B92730B11C4}" type="slidenum">
              <a:rPr lang="nl-NL" smtClean="0"/>
              <a:t>‹nr.›</a:t>
            </a:fld>
            <a:endParaRPr lang="nl-NL"/>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3FCB12F-F697-47B0-8F56-4941025C6E76}" type="datetimeFigureOut">
              <a:rPr lang="nl-NL" smtClean="0"/>
              <a:t>2-4-2020</a:t>
            </a:fld>
            <a:endParaRPr lang="nl-NL"/>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nl-NL"/>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8858AC0C-C2B8-49EA-B439-7B92730B11C4}" type="slidenum">
              <a:rPr lang="nl-NL" smtClean="0"/>
              <a:t>‹nr.›</a:t>
            </a:fld>
            <a:endParaRPr lang="nl-NL"/>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Kinderverpleegkundige </a:t>
            </a:r>
          </a:p>
        </p:txBody>
      </p:sp>
      <p:sp>
        <p:nvSpPr>
          <p:cNvPr id="3" name="Ondertitel 2"/>
          <p:cNvSpPr>
            <a:spLocks noGrp="1"/>
          </p:cNvSpPr>
          <p:nvPr>
            <p:ph type="subTitle" idx="1"/>
          </p:nvPr>
        </p:nvSpPr>
        <p:spPr/>
        <p:txBody>
          <a:bodyPr/>
          <a:lstStyle/>
          <a:p>
            <a:endParaRPr lang="nl-NL" dirty="0"/>
          </a:p>
        </p:txBody>
      </p:sp>
      <p:pic>
        <p:nvPicPr>
          <p:cNvPr id="6146" name="Picture 2" descr="Afbeeldingsresultaat voor kinderverpleegkundige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933056"/>
            <a:ext cx="184785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071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lnSpcReduction="10000"/>
          </a:bodyPr>
          <a:lstStyle/>
          <a:p>
            <a:r>
              <a:rPr lang="nl-NL" b="1" dirty="0"/>
              <a:t>Pasgeborene kan zelfregulerend gedrag vertonen</a:t>
            </a:r>
          </a:p>
          <a:p>
            <a:pPr lvl="1"/>
            <a:r>
              <a:rPr lang="nl-NL" dirty="0"/>
              <a:t>Beentjes zoeken steun </a:t>
            </a:r>
          </a:p>
          <a:p>
            <a:pPr lvl="1"/>
            <a:r>
              <a:rPr lang="nl-NL" dirty="0"/>
              <a:t>Handjes tegen het gezicht </a:t>
            </a:r>
          </a:p>
          <a:p>
            <a:pPr lvl="1"/>
            <a:r>
              <a:rPr lang="nl-NL" dirty="0"/>
              <a:t>Zuigen op een fopspeen, vingers </a:t>
            </a:r>
          </a:p>
          <a:p>
            <a:pPr lvl="1"/>
            <a:r>
              <a:rPr lang="nl-NL" dirty="0"/>
              <a:t>Handjes of beentjes ergens omheen klemmen </a:t>
            </a:r>
          </a:p>
          <a:p>
            <a:pPr lvl="1"/>
            <a:r>
              <a:rPr lang="nl-NL" dirty="0"/>
              <a:t>Grijpende bewegingen </a:t>
            </a:r>
          </a:p>
          <a:p>
            <a:pPr lvl="1"/>
            <a:r>
              <a:rPr lang="nl-NL" dirty="0"/>
              <a:t>Flexie positie aannemen </a:t>
            </a:r>
          </a:p>
          <a:p>
            <a:pPr lvl="1"/>
            <a:r>
              <a:rPr lang="nl-NL" dirty="0"/>
              <a:t>Begrenzing zoeken </a:t>
            </a:r>
          </a:p>
          <a:p>
            <a:pPr marL="301943" lvl="1" indent="0">
              <a:buNone/>
            </a:pPr>
            <a:r>
              <a:rPr lang="nl-NL" b="1" dirty="0"/>
              <a:t>Maar soms lukt dit niet…</a:t>
            </a:r>
          </a:p>
          <a:p>
            <a:endParaRPr lang="nl-NL" dirty="0"/>
          </a:p>
        </p:txBody>
      </p:sp>
      <p:sp>
        <p:nvSpPr>
          <p:cNvPr id="3" name="Titel 2"/>
          <p:cNvSpPr>
            <a:spLocks noGrp="1"/>
          </p:cNvSpPr>
          <p:nvPr>
            <p:ph type="title"/>
          </p:nvPr>
        </p:nvSpPr>
        <p:spPr/>
        <p:txBody>
          <a:bodyPr/>
          <a:lstStyle/>
          <a:p>
            <a:r>
              <a:rPr lang="nl-NL" dirty="0"/>
              <a:t>Zelfregulerend gedrag</a:t>
            </a:r>
          </a:p>
        </p:txBody>
      </p:sp>
    </p:spTree>
    <p:extLst>
      <p:ext uri="{BB962C8B-B14F-4D97-AF65-F5344CB8AC3E}">
        <p14:creationId xmlns:p14="http://schemas.microsoft.com/office/powerpoint/2010/main" val="4069800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nl-NL"/>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060848"/>
            <a:ext cx="3488747"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124744"/>
            <a:ext cx="4160828"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2963" y="4455857"/>
            <a:ext cx="4334005" cy="2069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3456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a:t>Observeren gedrag</a:t>
            </a:r>
          </a:p>
          <a:p>
            <a:r>
              <a:rPr lang="nl-NL" dirty="0"/>
              <a:t>Gedragskenmerken herkennen, begrijpen en interpreteren</a:t>
            </a:r>
          </a:p>
          <a:p>
            <a:r>
              <a:rPr lang="nl-NL" dirty="0"/>
              <a:t>Stress momenten voorkomen</a:t>
            </a:r>
          </a:p>
          <a:p>
            <a:r>
              <a:rPr lang="nl-NL" dirty="0"/>
              <a:t>Diepe slaap = laten rusten</a:t>
            </a:r>
          </a:p>
          <a:p>
            <a:r>
              <a:rPr lang="nl-NL" dirty="0"/>
              <a:t>Opletten met o.a. geluid, licht, houding, verzorging </a:t>
            </a:r>
          </a:p>
          <a:p>
            <a:endParaRPr lang="nl-NL" dirty="0"/>
          </a:p>
        </p:txBody>
      </p:sp>
      <p:sp>
        <p:nvSpPr>
          <p:cNvPr id="3" name="Titel 2"/>
          <p:cNvSpPr>
            <a:spLocks noGrp="1"/>
          </p:cNvSpPr>
          <p:nvPr>
            <p:ph type="title"/>
          </p:nvPr>
        </p:nvSpPr>
        <p:spPr/>
        <p:txBody>
          <a:bodyPr>
            <a:normAutofit fontScale="90000"/>
          </a:bodyPr>
          <a:lstStyle/>
          <a:p>
            <a:r>
              <a:rPr lang="nl-NL" dirty="0"/>
              <a:t>Ontwikkelingsgerichte zorg, hoe doe je dat?</a:t>
            </a:r>
          </a:p>
        </p:txBody>
      </p:sp>
    </p:spTree>
    <p:extLst>
      <p:ext uri="{BB962C8B-B14F-4D97-AF65-F5344CB8AC3E}">
        <p14:creationId xmlns:p14="http://schemas.microsoft.com/office/powerpoint/2010/main" val="1240461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755576" y="1628800"/>
            <a:ext cx="7408333" cy="3450696"/>
          </a:xfrm>
        </p:spPr>
        <p:txBody>
          <a:bodyPr>
            <a:normAutofit/>
          </a:bodyPr>
          <a:lstStyle/>
          <a:p>
            <a:r>
              <a:rPr lang="nl-NL" dirty="0"/>
              <a:t>Het licht op de kamer zoveel mogelijk </a:t>
            </a:r>
            <a:r>
              <a:rPr lang="nl-NL" dirty="0" err="1"/>
              <a:t>dimbaar</a:t>
            </a:r>
            <a:r>
              <a:rPr lang="nl-NL" dirty="0"/>
              <a:t> </a:t>
            </a:r>
          </a:p>
          <a:p>
            <a:r>
              <a:rPr lang="nl-NL" dirty="0"/>
              <a:t>Geen felle lichten op de ogen van de baby richten (flits van foto’s/ procedure lamp) </a:t>
            </a:r>
          </a:p>
          <a:p>
            <a:r>
              <a:rPr lang="nl-NL" dirty="0"/>
              <a:t>Hoezen over de couveuse bij fel omgevingslicht (bewaking of observatie moeten wel gewaarborgd blijven) </a:t>
            </a:r>
          </a:p>
          <a:p>
            <a:r>
              <a:rPr lang="nl-NL" dirty="0"/>
              <a:t>‘s nachts het licht uit doen (dag/ nacht ritme) </a:t>
            </a:r>
          </a:p>
          <a:p>
            <a:r>
              <a:rPr lang="nl-NL" dirty="0"/>
              <a:t>Instellen van een rustuur  </a:t>
            </a:r>
          </a:p>
          <a:p>
            <a:endParaRPr lang="nl-NL" dirty="0"/>
          </a:p>
        </p:txBody>
      </p:sp>
      <p:sp>
        <p:nvSpPr>
          <p:cNvPr id="3" name="Titel 2"/>
          <p:cNvSpPr>
            <a:spLocks noGrp="1"/>
          </p:cNvSpPr>
          <p:nvPr>
            <p:ph type="title"/>
          </p:nvPr>
        </p:nvSpPr>
        <p:spPr/>
        <p:txBody>
          <a:bodyPr/>
          <a:lstStyle/>
          <a:p>
            <a:r>
              <a:rPr lang="nl-NL" dirty="0"/>
              <a:t>Licht</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4509120"/>
            <a:ext cx="3286199" cy="2225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6835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r>
              <a:rPr lang="nl-NL" dirty="0"/>
              <a:t>Rustige omgeving </a:t>
            </a:r>
          </a:p>
          <a:p>
            <a:r>
              <a:rPr lang="nl-NL" dirty="0"/>
              <a:t>Zachtjes praten / stemvolume</a:t>
            </a:r>
          </a:p>
          <a:p>
            <a:r>
              <a:rPr lang="nl-NL" dirty="0"/>
              <a:t>Attent op omgevingsgeluiden (telefoon, stoelen, alarmen) </a:t>
            </a:r>
          </a:p>
          <a:p>
            <a:r>
              <a:rPr lang="nl-NL" dirty="0"/>
              <a:t>In couveuse zachtjes sluiten van deuren, niet tikken op de couveuse, geen voorwerpen op couveuse plaatsen </a:t>
            </a:r>
          </a:p>
          <a:p>
            <a:r>
              <a:rPr lang="nl-NL" dirty="0"/>
              <a:t>Gehoorbescherming</a:t>
            </a:r>
          </a:p>
          <a:p>
            <a:endParaRPr lang="nl-NL" dirty="0"/>
          </a:p>
        </p:txBody>
      </p:sp>
      <p:sp>
        <p:nvSpPr>
          <p:cNvPr id="3" name="Titel 2"/>
          <p:cNvSpPr>
            <a:spLocks noGrp="1"/>
          </p:cNvSpPr>
          <p:nvPr>
            <p:ph type="title"/>
          </p:nvPr>
        </p:nvSpPr>
        <p:spPr/>
        <p:txBody>
          <a:bodyPr/>
          <a:lstStyle/>
          <a:p>
            <a:r>
              <a:rPr lang="nl-NL" dirty="0"/>
              <a:t>Geluid</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052736"/>
            <a:ext cx="2677641" cy="230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7024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lnSpcReduction="10000"/>
          </a:bodyPr>
          <a:lstStyle/>
          <a:p>
            <a:endParaRPr lang="nl-NL" dirty="0"/>
          </a:p>
          <a:p>
            <a:r>
              <a:rPr lang="nl-NL" dirty="0"/>
              <a:t>Gebogen houding </a:t>
            </a:r>
          </a:p>
          <a:p>
            <a:r>
              <a:rPr lang="nl-NL" dirty="0"/>
              <a:t>Middenlijn </a:t>
            </a:r>
          </a:p>
          <a:p>
            <a:r>
              <a:rPr lang="nl-NL" dirty="0"/>
              <a:t>Handjes bij gezicht </a:t>
            </a:r>
          </a:p>
          <a:p>
            <a:r>
              <a:rPr lang="nl-NL" dirty="0"/>
              <a:t>Wisselligging </a:t>
            </a:r>
          </a:p>
          <a:p>
            <a:r>
              <a:rPr lang="nl-NL" dirty="0"/>
              <a:t>Begrenzing geven </a:t>
            </a:r>
          </a:p>
          <a:p>
            <a:r>
              <a:rPr lang="nl-NL" dirty="0"/>
              <a:t>Dekentjes </a:t>
            </a:r>
          </a:p>
          <a:p>
            <a:r>
              <a:rPr lang="nl-NL" dirty="0"/>
              <a:t>Rond en roterend handelen (tillen, temperaturen) </a:t>
            </a:r>
          </a:p>
          <a:p>
            <a:endParaRPr lang="nl-NL" dirty="0"/>
          </a:p>
        </p:txBody>
      </p:sp>
      <p:sp>
        <p:nvSpPr>
          <p:cNvPr id="3" name="Titel 2"/>
          <p:cNvSpPr>
            <a:spLocks noGrp="1"/>
          </p:cNvSpPr>
          <p:nvPr>
            <p:ph type="title"/>
          </p:nvPr>
        </p:nvSpPr>
        <p:spPr/>
        <p:txBody>
          <a:bodyPr/>
          <a:lstStyle/>
          <a:p>
            <a:r>
              <a:rPr lang="nl-NL" dirty="0"/>
              <a:t>Houding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255951"/>
            <a:ext cx="2664296" cy="4006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6844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endParaRPr lang="nl-NL"/>
          </a:p>
        </p:txBody>
      </p:sp>
      <p:sp>
        <p:nvSpPr>
          <p:cNvPr id="3" name="Titel 2"/>
          <p:cNvSpPr>
            <a:spLocks noGrp="1"/>
          </p:cNvSpPr>
          <p:nvPr>
            <p:ph type="title"/>
          </p:nvPr>
        </p:nvSpPr>
        <p:spPr/>
        <p:txBody>
          <a:bodyPr/>
          <a:lstStyle/>
          <a:p>
            <a:endParaRPr lang="nl-NL"/>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9838" y="3573016"/>
            <a:ext cx="3865587" cy="2559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268760"/>
            <a:ext cx="3384376" cy="2186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8928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Verzorging</a:t>
            </a:r>
          </a:p>
        </p:txBody>
      </p:sp>
      <p:sp>
        <p:nvSpPr>
          <p:cNvPr id="4" name="Tijdelijke aanduiding voor inhoud 3"/>
          <p:cNvSpPr>
            <a:spLocks noGrp="1"/>
          </p:cNvSpPr>
          <p:nvPr>
            <p:ph idx="1"/>
          </p:nvPr>
        </p:nvSpPr>
        <p:spPr/>
        <p:txBody>
          <a:bodyPr>
            <a:normAutofit fontScale="92500" lnSpcReduction="20000"/>
          </a:bodyPr>
          <a:lstStyle/>
          <a:p>
            <a:endParaRPr lang="nl-NL" dirty="0"/>
          </a:p>
          <a:p>
            <a:endParaRPr lang="nl-NL" dirty="0"/>
          </a:p>
          <a:p>
            <a:r>
              <a:rPr lang="nl-NL" dirty="0"/>
              <a:t>Niet onnodig wakker maken </a:t>
            </a:r>
          </a:p>
          <a:p>
            <a:r>
              <a:rPr lang="nl-NL" dirty="0"/>
              <a:t>Geef het kind tijd om wakker te worden </a:t>
            </a:r>
          </a:p>
          <a:p>
            <a:r>
              <a:rPr lang="nl-NL" dirty="0"/>
              <a:t>Warm houden (kamer, omslagdoek) </a:t>
            </a:r>
          </a:p>
          <a:p>
            <a:r>
              <a:rPr lang="nl-NL" dirty="0"/>
              <a:t>Handelingen clusteren (maar ook niet te lang) </a:t>
            </a:r>
          </a:p>
          <a:p>
            <a:r>
              <a:rPr lang="nl-NL" dirty="0"/>
              <a:t>In bad eerst met doek </a:t>
            </a:r>
          </a:p>
          <a:p>
            <a:r>
              <a:rPr lang="nl-NL" dirty="0"/>
              <a:t>Zachtjes geruststellend praten </a:t>
            </a:r>
          </a:p>
          <a:p>
            <a:r>
              <a:rPr lang="nl-NL" dirty="0"/>
              <a:t>Niet kriebelen / niet onnodig lang “tutten” </a:t>
            </a:r>
          </a:p>
          <a:p>
            <a:r>
              <a:rPr lang="nl-NL" dirty="0"/>
              <a:t>Intensieve zorg met twee personen </a:t>
            </a:r>
          </a:p>
          <a:p>
            <a:endParaRPr lang="nl-NL" dirty="0"/>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768685"/>
            <a:ext cx="249555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84784"/>
            <a:ext cx="2505075"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0251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lnSpcReduction="10000"/>
          </a:bodyPr>
          <a:lstStyle/>
          <a:p>
            <a:r>
              <a:rPr lang="nl-NL" dirty="0"/>
              <a:t>Benaderen, informeren en belonen van kinderen is verschillend op de kinderafdeling</a:t>
            </a:r>
          </a:p>
          <a:p>
            <a:r>
              <a:rPr lang="nl-NL" dirty="0"/>
              <a:t>Aanpassen aan het ontwikkelingsniveau van kind </a:t>
            </a:r>
          </a:p>
          <a:p>
            <a:r>
              <a:rPr lang="nl-NL" dirty="0"/>
              <a:t>Jonge kinderen ( </a:t>
            </a:r>
            <a:r>
              <a:rPr lang="nl-NL" dirty="0" err="1"/>
              <a:t>jip</a:t>
            </a:r>
            <a:r>
              <a:rPr lang="nl-NL" dirty="0"/>
              <a:t> en </a:t>
            </a:r>
            <a:r>
              <a:rPr lang="nl-NL" dirty="0" err="1"/>
              <a:t>janneke</a:t>
            </a:r>
            <a:r>
              <a:rPr lang="nl-NL" dirty="0"/>
              <a:t> taal, voorwerpen laten zien, </a:t>
            </a:r>
            <a:r>
              <a:rPr lang="nl-NL" dirty="0" err="1"/>
              <a:t>pm</a:t>
            </a:r>
            <a:r>
              <a:rPr lang="nl-NL"/>
              <a:t>-er betrekken)</a:t>
            </a:r>
            <a:endParaRPr lang="nl-NL" dirty="0"/>
          </a:p>
          <a:p>
            <a:r>
              <a:rPr lang="nl-NL" dirty="0"/>
              <a:t>Pubers; meer in overleg</a:t>
            </a:r>
          </a:p>
          <a:p>
            <a:r>
              <a:rPr lang="nl-NL" dirty="0"/>
              <a:t>Beloningssystemen: tovertrommel, kaartjes &amp; stickerkaart</a:t>
            </a:r>
          </a:p>
          <a:p>
            <a:r>
              <a:rPr lang="nl-NL" dirty="0"/>
              <a:t>Ziekenhuispaspoort </a:t>
            </a:r>
          </a:p>
          <a:p>
            <a:endParaRPr lang="nl-NL" dirty="0"/>
          </a:p>
        </p:txBody>
      </p:sp>
      <p:sp>
        <p:nvSpPr>
          <p:cNvPr id="3" name="Titel 2"/>
          <p:cNvSpPr>
            <a:spLocks noGrp="1"/>
          </p:cNvSpPr>
          <p:nvPr>
            <p:ph type="title"/>
          </p:nvPr>
        </p:nvSpPr>
        <p:spPr/>
        <p:txBody>
          <a:bodyPr>
            <a:normAutofit fontScale="90000"/>
          </a:bodyPr>
          <a:lstStyle/>
          <a:p>
            <a:r>
              <a:rPr lang="nl-NL" dirty="0"/>
              <a:t>Benaderen informeren en belonen</a:t>
            </a:r>
          </a:p>
        </p:txBody>
      </p:sp>
    </p:spTree>
    <p:extLst>
      <p:ext uri="{BB962C8B-B14F-4D97-AF65-F5344CB8AC3E}">
        <p14:creationId xmlns:p14="http://schemas.microsoft.com/office/powerpoint/2010/main" val="2387666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Ziekenhuispaspoort </a:t>
            </a:r>
          </a:p>
        </p:txBody>
      </p:sp>
      <p:sp>
        <p:nvSpPr>
          <p:cNvPr id="4" name="Tijdelijke aanduiding voor inhoud 3"/>
          <p:cNvSpPr>
            <a:spLocks noGrp="1"/>
          </p:cNvSpPr>
          <p:nvPr>
            <p:ph idx="1"/>
          </p:nvPr>
        </p:nvSpPr>
        <p:spPr>
          <a:xfrm>
            <a:off x="1691680" y="1844824"/>
            <a:ext cx="5500133" cy="4569370"/>
          </a:xfrm>
        </p:spPr>
        <p:txBody>
          <a:bodyPr>
            <a:noAutofit/>
          </a:bodyPr>
          <a:lstStyle/>
          <a:p>
            <a:r>
              <a:rPr lang="nl-NL" sz="2000" dirty="0"/>
              <a:t>​Soms zijn behandelingen in het ziekenhuis best spannend of vervelend. Dan helpt het een beetje als de dingen op jouw manier gedaan worden. Dat er plek is voor jouw rituelen en gewoonten. Daarvoor hebben we in het Beatrix Kinderziekenhuis een ‘ziekenhuispaspoort’. </a:t>
            </a:r>
          </a:p>
          <a:p>
            <a:r>
              <a:rPr lang="nl-NL" sz="2000" dirty="0"/>
              <a:t>In het paspoort, speciaal gemaakt voor kinderen die ernstig, lang of vaak ziek zijn, kunnen de kinderen (met hun ouders) opschrijven wat voor hen belangrijk is bij de onderzoeken en behandelingen. Want als de kinderen grip hebben op de situatie, helpt dat om pijn en angst te verminderen. </a:t>
            </a:r>
          </a:p>
          <a:p>
            <a:endParaRPr lang="nl-NL" sz="2000" dirty="0"/>
          </a:p>
        </p:txBody>
      </p:sp>
    </p:spTree>
    <p:extLst>
      <p:ext uri="{BB962C8B-B14F-4D97-AF65-F5344CB8AC3E}">
        <p14:creationId xmlns:p14="http://schemas.microsoft.com/office/powerpoint/2010/main" val="3741842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a:t>Wie ben ik</a:t>
            </a:r>
          </a:p>
          <a:p>
            <a:r>
              <a:rPr lang="nl-NL" dirty="0"/>
              <a:t>Beatrix Kinderziekenhuis</a:t>
            </a:r>
          </a:p>
          <a:p>
            <a:r>
              <a:rPr lang="nl-NL" dirty="0"/>
              <a:t>Verschil in het verplegen van kinderen &amp; volwassenen</a:t>
            </a:r>
          </a:p>
          <a:p>
            <a:pPr lvl="1"/>
            <a:r>
              <a:rPr lang="nl-NL" dirty="0"/>
              <a:t>Ontwikkelingsgerichte zorg</a:t>
            </a:r>
          </a:p>
          <a:p>
            <a:pPr lvl="1"/>
            <a:r>
              <a:rPr lang="nl-NL" dirty="0"/>
              <a:t>Benaderen, informeren &amp; belonen samen met de PM-er</a:t>
            </a:r>
          </a:p>
          <a:p>
            <a:pPr lvl="1"/>
            <a:r>
              <a:rPr lang="nl-NL" dirty="0"/>
              <a:t>Zorg voor ouders</a:t>
            </a:r>
          </a:p>
          <a:p>
            <a:pPr lvl="1"/>
            <a:r>
              <a:rPr lang="nl-NL" dirty="0"/>
              <a:t>Observeren en normaalwaarden</a:t>
            </a:r>
          </a:p>
          <a:p>
            <a:pPr lvl="1"/>
            <a:r>
              <a:rPr lang="nl-NL" dirty="0"/>
              <a:t>Casus </a:t>
            </a:r>
          </a:p>
          <a:p>
            <a:pPr marL="301943" lvl="1" indent="0">
              <a:buNone/>
            </a:pPr>
            <a:endParaRPr lang="nl-NL" dirty="0"/>
          </a:p>
          <a:p>
            <a:pPr lvl="1"/>
            <a:endParaRPr lang="nl-NL" dirty="0"/>
          </a:p>
          <a:p>
            <a:pPr marL="301943" lvl="1" indent="0">
              <a:buNone/>
            </a:pPr>
            <a:endParaRPr lang="nl-NL" dirty="0"/>
          </a:p>
          <a:p>
            <a:endParaRPr lang="nl-NL" dirty="0"/>
          </a:p>
        </p:txBody>
      </p:sp>
      <p:sp>
        <p:nvSpPr>
          <p:cNvPr id="3" name="Titel 2"/>
          <p:cNvSpPr>
            <a:spLocks noGrp="1"/>
          </p:cNvSpPr>
          <p:nvPr>
            <p:ph type="title"/>
          </p:nvPr>
        </p:nvSpPr>
        <p:spPr/>
        <p:txBody>
          <a:bodyPr/>
          <a:lstStyle/>
          <a:p>
            <a:r>
              <a:rPr lang="nl-NL" dirty="0"/>
              <a:t>Inhoud</a:t>
            </a:r>
          </a:p>
        </p:txBody>
      </p:sp>
    </p:spTree>
    <p:extLst>
      <p:ext uri="{BB962C8B-B14F-4D97-AF65-F5344CB8AC3E}">
        <p14:creationId xmlns:p14="http://schemas.microsoft.com/office/powerpoint/2010/main" val="689490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endParaRPr lang="nl-NL"/>
          </a:p>
        </p:txBody>
      </p:sp>
      <p:sp>
        <p:nvSpPr>
          <p:cNvPr id="3" name="Titel 2"/>
          <p:cNvSpPr>
            <a:spLocks noGrp="1"/>
          </p:cNvSpPr>
          <p:nvPr>
            <p:ph type="title"/>
          </p:nvPr>
        </p:nvSpPr>
        <p:spPr/>
        <p:txBody>
          <a:bodyPr/>
          <a:lstStyle/>
          <a:p>
            <a:endParaRPr lang="nl-NL"/>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700808"/>
            <a:ext cx="4992555"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0240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a:t>Pedagogisch medewerker</a:t>
            </a:r>
          </a:p>
          <a:p>
            <a:r>
              <a:rPr lang="nl-NL" dirty="0"/>
              <a:t>Informeert kinderen over onderzoeken, behandelingen en operaties. D.m.v. beeldend materiaal</a:t>
            </a:r>
          </a:p>
          <a:p>
            <a:r>
              <a:rPr lang="nl-NL" dirty="0"/>
              <a:t>Kan afleiden bij vervelende handeling (infuus prikken, sonde inbrengen) </a:t>
            </a:r>
          </a:p>
          <a:p>
            <a:r>
              <a:rPr lang="nl-NL" dirty="0"/>
              <a:t>Comfort talk</a:t>
            </a:r>
          </a:p>
          <a:p>
            <a:r>
              <a:rPr lang="nl-NL" dirty="0"/>
              <a:t>Structuur aanbrengen o.a. dagprogramma</a:t>
            </a:r>
          </a:p>
        </p:txBody>
      </p:sp>
      <p:sp>
        <p:nvSpPr>
          <p:cNvPr id="3" name="Titel 2"/>
          <p:cNvSpPr>
            <a:spLocks noGrp="1"/>
          </p:cNvSpPr>
          <p:nvPr>
            <p:ph type="title"/>
          </p:nvPr>
        </p:nvSpPr>
        <p:spPr/>
        <p:txBody>
          <a:bodyPr/>
          <a:lstStyle/>
          <a:p>
            <a:r>
              <a:rPr lang="nl-NL" dirty="0"/>
              <a:t>PM-er</a:t>
            </a:r>
          </a:p>
        </p:txBody>
      </p:sp>
    </p:spTree>
    <p:extLst>
      <p:ext uri="{BB962C8B-B14F-4D97-AF65-F5344CB8AC3E}">
        <p14:creationId xmlns:p14="http://schemas.microsoft.com/office/powerpoint/2010/main" val="3908814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a:t>Naast de zorg voor het kind heb je ook vooral zorg voor de ouders</a:t>
            </a:r>
          </a:p>
          <a:p>
            <a:r>
              <a:rPr lang="nl-NL" dirty="0"/>
              <a:t>Ouders moeten begeleid worden in de zorg rondom het zieke kind</a:t>
            </a:r>
          </a:p>
          <a:p>
            <a:r>
              <a:rPr lang="nl-NL" dirty="0"/>
              <a:t>Begeleiden, informeren en ondersteunen</a:t>
            </a:r>
          </a:p>
          <a:p>
            <a:r>
              <a:rPr lang="nl-NL" dirty="0"/>
              <a:t>Draagkracht &amp; draaglast</a:t>
            </a:r>
          </a:p>
          <a:p>
            <a:r>
              <a:rPr lang="nl-NL" dirty="0"/>
              <a:t>Maatschappelijk werk inschakelen</a:t>
            </a:r>
          </a:p>
          <a:p>
            <a:endParaRPr lang="nl-NL" dirty="0"/>
          </a:p>
        </p:txBody>
      </p:sp>
      <p:sp>
        <p:nvSpPr>
          <p:cNvPr id="3" name="Titel 2"/>
          <p:cNvSpPr>
            <a:spLocks noGrp="1"/>
          </p:cNvSpPr>
          <p:nvPr>
            <p:ph type="title"/>
          </p:nvPr>
        </p:nvSpPr>
        <p:spPr/>
        <p:txBody>
          <a:bodyPr/>
          <a:lstStyle/>
          <a:p>
            <a:r>
              <a:rPr lang="nl-NL" dirty="0"/>
              <a:t>Zorg voor ouders</a:t>
            </a:r>
          </a:p>
        </p:txBody>
      </p:sp>
    </p:spTree>
    <p:extLst>
      <p:ext uri="{BB962C8B-B14F-4D97-AF65-F5344CB8AC3E}">
        <p14:creationId xmlns:p14="http://schemas.microsoft.com/office/powerpoint/2010/main" val="146521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a:t>Observatie</a:t>
            </a:r>
          </a:p>
          <a:p>
            <a:r>
              <a:rPr lang="nl-NL" dirty="0"/>
              <a:t>Elke leeftijdsgroep heeft andere normaalwaarden</a:t>
            </a:r>
          </a:p>
          <a:p>
            <a:r>
              <a:rPr lang="nl-NL" dirty="0"/>
              <a:t>Gebruik van de PEWS</a:t>
            </a:r>
          </a:p>
          <a:p>
            <a:r>
              <a:rPr lang="nl-NL" dirty="0"/>
              <a:t>Gebruik van de ABCDE-methodiek</a:t>
            </a:r>
          </a:p>
          <a:p>
            <a:endParaRPr lang="nl-NL" dirty="0"/>
          </a:p>
          <a:p>
            <a:endParaRPr lang="nl-NL" dirty="0"/>
          </a:p>
        </p:txBody>
      </p:sp>
      <p:sp>
        <p:nvSpPr>
          <p:cNvPr id="3" name="Titel 2"/>
          <p:cNvSpPr>
            <a:spLocks noGrp="1"/>
          </p:cNvSpPr>
          <p:nvPr>
            <p:ph type="title"/>
          </p:nvPr>
        </p:nvSpPr>
        <p:spPr/>
        <p:txBody>
          <a:bodyPr/>
          <a:lstStyle/>
          <a:p>
            <a:r>
              <a:rPr lang="nl-NL" dirty="0"/>
              <a:t>Observeren &amp; normaalwaarden</a:t>
            </a:r>
          </a:p>
        </p:txBody>
      </p:sp>
    </p:spTree>
    <p:extLst>
      <p:ext uri="{BB962C8B-B14F-4D97-AF65-F5344CB8AC3E}">
        <p14:creationId xmlns:p14="http://schemas.microsoft.com/office/powerpoint/2010/main" val="3128205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a:t>Observeren gedrag, omdat niet alle kinderen aan kunnen geven of ze bijv. pijn hebben </a:t>
            </a:r>
          </a:p>
          <a:p>
            <a:r>
              <a:rPr lang="nl-NL" dirty="0"/>
              <a:t>Buikpijn </a:t>
            </a:r>
          </a:p>
          <a:p>
            <a:r>
              <a:rPr lang="nl-NL" dirty="0"/>
              <a:t>Kinderen, met name baby’s kunnen binnen een uur van een gezonde baby naar een zieke baby gaan</a:t>
            </a:r>
          </a:p>
          <a:p>
            <a:r>
              <a:rPr lang="nl-NL" dirty="0"/>
              <a:t>Ouders kennen het kind het beste!</a:t>
            </a:r>
          </a:p>
          <a:p>
            <a:endParaRPr lang="nl-NL" dirty="0"/>
          </a:p>
        </p:txBody>
      </p:sp>
      <p:sp>
        <p:nvSpPr>
          <p:cNvPr id="3" name="Titel 2"/>
          <p:cNvSpPr>
            <a:spLocks noGrp="1"/>
          </p:cNvSpPr>
          <p:nvPr>
            <p:ph type="title"/>
          </p:nvPr>
        </p:nvSpPr>
        <p:spPr/>
        <p:txBody>
          <a:bodyPr>
            <a:normAutofit/>
          </a:bodyPr>
          <a:lstStyle/>
          <a:p>
            <a:r>
              <a:rPr lang="nl-NL" dirty="0"/>
              <a:t>Observeren</a:t>
            </a:r>
          </a:p>
        </p:txBody>
      </p:sp>
    </p:spTree>
    <p:extLst>
      <p:ext uri="{BB962C8B-B14F-4D97-AF65-F5344CB8AC3E}">
        <p14:creationId xmlns:p14="http://schemas.microsoft.com/office/powerpoint/2010/main" val="1564351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PEWS</a:t>
            </a:r>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5400000">
            <a:off x="766211" y="1186117"/>
            <a:ext cx="3579129"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151345" y="1337487"/>
            <a:ext cx="3521830"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9564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325684706"/>
              </p:ext>
            </p:extLst>
          </p:nvPr>
        </p:nvGraphicFramePr>
        <p:xfrm>
          <a:off x="539552" y="1484784"/>
          <a:ext cx="8280920" cy="4824536"/>
        </p:xfrm>
        <a:graphic>
          <a:graphicData uri="http://schemas.openxmlformats.org/drawingml/2006/table">
            <a:tbl>
              <a:tblPr firstRow="1" firstCol="1" bandRow="1">
                <a:tableStyleId>{5C22544A-7EE6-4342-B048-85BDC9FD1C3A}</a:tableStyleId>
              </a:tblPr>
              <a:tblGrid>
                <a:gridCol w="4140460">
                  <a:extLst>
                    <a:ext uri="{9D8B030D-6E8A-4147-A177-3AD203B41FA5}">
                      <a16:colId xmlns:a16="http://schemas.microsoft.com/office/drawing/2014/main" val="20000"/>
                    </a:ext>
                  </a:extLst>
                </a:gridCol>
                <a:gridCol w="4140460">
                  <a:extLst>
                    <a:ext uri="{9D8B030D-6E8A-4147-A177-3AD203B41FA5}">
                      <a16:colId xmlns:a16="http://schemas.microsoft.com/office/drawing/2014/main" val="20001"/>
                    </a:ext>
                  </a:extLst>
                </a:gridCol>
              </a:tblGrid>
              <a:tr h="455923">
                <a:tc>
                  <a:txBody>
                    <a:bodyPr/>
                    <a:lstStyle/>
                    <a:p>
                      <a:pPr>
                        <a:lnSpc>
                          <a:spcPct val="115000"/>
                        </a:lnSpc>
                        <a:spcAft>
                          <a:spcPts val="0"/>
                        </a:spcAft>
                      </a:pPr>
                      <a:r>
                        <a:rPr lang="nl-NL" sz="500" dirty="0">
                          <a:effectLst/>
                        </a:rPr>
                        <a:t>A: </a:t>
                      </a:r>
                      <a:r>
                        <a:rPr lang="nl-NL" sz="500" dirty="0" err="1">
                          <a:effectLst/>
                        </a:rPr>
                        <a:t>airway</a:t>
                      </a:r>
                      <a:endParaRPr lang="nl-NL" sz="500" dirty="0">
                        <a:effectLst/>
                        <a:latin typeface="Calibri"/>
                        <a:ea typeface="Calibri"/>
                        <a:cs typeface="Times New Roman"/>
                      </a:endParaRPr>
                    </a:p>
                  </a:txBody>
                  <a:tcPr marL="29944" marR="29944" marT="0" marB="0"/>
                </a:tc>
                <a:tc>
                  <a:txBody>
                    <a:bodyPr/>
                    <a:lstStyle/>
                    <a:p>
                      <a:pPr>
                        <a:lnSpc>
                          <a:spcPct val="115000"/>
                        </a:lnSpc>
                        <a:spcAft>
                          <a:spcPts val="0"/>
                        </a:spcAft>
                      </a:pPr>
                      <a:r>
                        <a:rPr lang="nl-NL" sz="500">
                          <a:effectLst/>
                        </a:rPr>
                        <a:t>Ademweg vrij!</a:t>
                      </a:r>
                    </a:p>
                    <a:p>
                      <a:pPr>
                        <a:lnSpc>
                          <a:spcPct val="115000"/>
                        </a:lnSpc>
                        <a:spcAft>
                          <a:spcPts val="0"/>
                        </a:spcAft>
                      </a:pPr>
                      <a:r>
                        <a:rPr lang="nl-NL" sz="500">
                          <a:effectLst/>
                        </a:rPr>
                        <a:t>Kijken, luisteren, voelen</a:t>
                      </a:r>
                    </a:p>
                    <a:p>
                      <a:pPr>
                        <a:lnSpc>
                          <a:spcPct val="115000"/>
                        </a:lnSpc>
                        <a:spcAft>
                          <a:spcPts val="0"/>
                        </a:spcAft>
                      </a:pPr>
                      <a:r>
                        <a:rPr lang="nl-NL" sz="500">
                          <a:effectLst/>
                        </a:rPr>
                        <a:t>Stridor, slijmen o.i.d. obstructie</a:t>
                      </a:r>
                    </a:p>
                    <a:p>
                      <a:pPr>
                        <a:lnSpc>
                          <a:spcPct val="115000"/>
                        </a:lnSpc>
                        <a:spcAft>
                          <a:spcPts val="0"/>
                        </a:spcAft>
                      </a:pPr>
                      <a:r>
                        <a:rPr lang="nl-NL" sz="500">
                          <a:effectLst/>
                        </a:rPr>
                        <a:t>(geen inspectie bij verdenking epiglottitis)</a:t>
                      </a:r>
                      <a:endParaRPr lang="nl-NL" sz="500">
                        <a:effectLst/>
                        <a:latin typeface="Calibri"/>
                        <a:ea typeface="Calibri"/>
                        <a:cs typeface="Times New Roman"/>
                      </a:endParaRPr>
                    </a:p>
                  </a:txBody>
                  <a:tcPr marL="29944" marR="29944" marT="0" marB="0"/>
                </a:tc>
                <a:extLst>
                  <a:ext uri="{0D108BD9-81ED-4DB2-BD59-A6C34878D82A}">
                    <a16:rowId xmlns:a16="http://schemas.microsoft.com/office/drawing/2014/main" val="10000"/>
                  </a:ext>
                </a:extLst>
              </a:tr>
              <a:tr h="802958">
                <a:tc>
                  <a:txBody>
                    <a:bodyPr/>
                    <a:lstStyle/>
                    <a:p>
                      <a:pPr>
                        <a:lnSpc>
                          <a:spcPct val="115000"/>
                        </a:lnSpc>
                        <a:spcAft>
                          <a:spcPts val="0"/>
                        </a:spcAft>
                      </a:pPr>
                      <a:r>
                        <a:rPr lang="nl-NL" sz="500">
                          <a:effectLst/>
                        </a:rPr>
                        <a:t>B: breathing</a:t>
                      </a:r>
                      <a:endParaRPr lang="nl-NL" sz="500">
                        <a:effectLst/>
                        <a:latin typeface="Calibri"/>
                        <a:ea typeface="Calibri"/>
                        <a:cs typeface="Times New Roman"/>
                      </a:endParaRPr>
                    </a:p>
                  </a:txBody>
                  <a:tcPr marL="29944" marR="29944" marT="0" marB="0"/>
                </a:tc>
                <a:tc>
                  <a:txBody>
                    <a:bodyPr/>
                    <a:lstStyle/>
                    <a:p>
                      <a:pPr>
                        <a:lnSpc>
                          <a:spcPct val="115000"/>
                        </a:lnSpc>
                        <a:spcAft>
                          <a:spcPts val="0"/>
                        </a:spcAft>
                      </a:pPr>
                      <a:r>
                        <a:rPr lang="nl-NL" sz="500">
                          <a:effectLst/>
                        </a:rPr>
                        <a:t>Ademfrequentie en ritme, bijgeluiden; piepen/wheeze, symmetrie, ausculatatie/luisteren</a:t>
                      </a:r>
                    </a:p>
                    <a:p>
                      <a:pPr>
                        <a:lnSpc>
                          <a:spcPct val="115000"/>
                        </a:lnSpc>
                        <a:spcAft>
                          <a:spcPts val="0"/>
                        </a:spcAft>
                      </a:pPr>
                      <a:r>
                        <a:rPr lang="nl-NL" sz="500">
                          <a:effectLst/>
                        </a:rPr>
                        <a:t> </a:t>
                      </a:r>
                    </a:p>
                    <a:p>
                      <a:pPr>
                        <a:lnSpc>
                          <a:spcPct val="115000"/>
                        </a:lnSpc>
                        <a:spcAft>
                          <a:spcPts val="0"/>
                        </a:spcAft>
                      </a:pPr>
                      <a:r>
                        <a:rPr lang="nl-NL" sz="500">
                          <a:effectLst/>
                        </a:rPr>
                        <a:t>KNICT-AS (kreunen, neusvleugelen, intrekkingen, cyanose, tachypneu, apneu, saturatie</a:t>
                      </a:r>
                      <a:endParaRPr lang="nl-NL" sz="500">
                        <a:effectLst/>
                        <a:latin typeface="Calibri"/>
                        <a:ea typeface="Calibri"/>
                        <a:cs typeface="Times New Roman"/>
                      </a:endParaRPr>
                    </a:p>
                  </a:txBody>
                  <a:tcPr marL="29944" marR="29944" marT="0" marB="0"/>
                </a:tc>
                <a:extLst>
                  <a:ext uri="{0D108BD9-81ED-4DB2-BD59-A6C34878D82A}">
                    <a16:rowId xmlns:a16="http://schemas.microsoft.com/office/drawing/2014/main" val="10001"/>
                  </a:ext>
                </a:extLst>
              </a:tr>
              <a:tr h="1034315">
                <a:tc>
                  <a:txBody>
                    <a:bodyPr/>
                    <a:lstStyle/>
                    <a:p>
                      <a:pPr>
                        <a:lnSpc>
                          <a:spcPct val="115000"/>
                        </a:lnSpc>
                        <a:spcAft>
                          <a:spcPts val="0"/>
                        </a:spcAft>
                      </a:pPr>
                      <a:r>
                        <a:rPr lang="nl-NL" sz="500">
                          <a:effectLst/>
                        </a:rPr>
                        <a:t>C: circulatie</a:t>
                      </a:r>
                      <a:endParaRPr lang="nl-NL" sz="500">
                        <a:effectLst/>
                        <a:latin typeface="Calibri"/>
                        <a:ea typeface="Calibri"/>
                        <a:cs typeface="Times New Roman"/>
                      </a:endParaRPr>
                    </a:p>
                  </a:txBody>
                  <a:tcPr marL="29944" marR="29944" marT="0" marB="0"/>
                </a:tc>
                <a:tc>
                  <a:txBody>
                    <a:bodyPr/>
                    <a:lstStyle/>
                    <a:p>
                      <a:pPr>
                        <a:lnSpc>
                          <a:spcPct val="115000"/>
                        </a:lnSpc>
                        <a:spcAft>
                          <a:spcPts val="0"/>
                        </a:spcAft>
                      </a:pPr>
                      <a:r>
                        <a:rPr lang="nl-NL" sz="500">
                          <a:effectLst/>
                        </a:rPr>
                        <a:t>Kleur: roze, bleek, grauw, cyanotisch, gevlekt/marmering, groen, geel, rood, wit</a:t>
                      </a:r>
                    </a:p>
                    <a:p>
                      <a:pPr>
                        <a:lnSpc>
                          <a:spcPct val="115000"/>
                        </a:lnSpc>
                        <a:spcAft>
                          <a:spcPts val="0"/>
                        </a:spcAft>
                      </a:pPr>
                      <a:r>
                        <a:rPr lang="nl-NL" sz="500">
                          <a:effectLst/>
                        </a:rPr>
                        <a:t>Pulsaties: perifeer en centraal vergelijken</a:t>
                      </a:r>
                    </a:p>
                    <a:p>
                      <a:pPr>
                        <a:lnSpc>
                          <a:spcPct val="115000"/>
                        </a:lnSpc>
                        <a:spcAft>
                          <a:spcPts val="0"/>
                        </a:spcAft>
                      </a:pPr>
                      <a:r>
                        <a:rPr lang="nl-NL" sz="500">
                          <a:effectLst/>
                        </a:rPr>
                        <a:t>Refill</a:t>
                      </a:r>
                    </a:p>
                    <a:p>
                      <a:pPr>
                        <a:lnSpc>
                          <a:spcPct val="115000"/>
                        </a:lnSpc>
                        <a:spcAft>
                          <a:spcPts val="0"/>
                        </a:spcAft>
                      </a:pPr>
                      <a:r>
                        <a:rPr lang="nl-NL" sz="500">
                          <a:effectLst/>
                        </a:rPr>
                        <a:t>Hartfrequentie</a:t>
                      </a:r>
                    </a:p>
                    <a:p>
                      <a:pPr>
                        <a:lnSpc>
                          <a:spcPct val="115000"/>
                        </a:lnSpc>
                        <a:spcAft>
                          <a:spcPts val="0"/>
                        </a:spcAft>
                      </a:pPr>
                      <a:r>
                        <a:rPr lang="nl-NL" sz="500">
                          <a:effectLst/>
                        </a:rPr>
                        <a:t>Bloeddruk</a:t>
                      </a:r>
                    </a:p>
                    <a:p>
                      <a:pPr>
                        <a:lnSpc>
                          <a:spcPct val="115000"/>
                        </a:lnSpc>
                        <a:spcAft>
                          <a:spcPts val="0"/>
                        </a:spcAft>
                      </a:pPr>
                      <a:r>
                        <a:rPr lang="nl-NL" sz="500">
                          <a:effectLst/>
                        </a:rPr>
                        <a:t>Temperatuur (kan ook in de E)</a:t>
                      </a:r>
                    </a:p>
                    <a:p>
                      <a:pPr>
                        <a:lnSpc>
                          <a:spcPct val="115000"/>
                        </a:lnSpc>
                        <a:spcAft>
                          <a:spcPts val="0"/>
                        </a:spcAft>
                      </a:pPr>
                      <a:r>
                        <a:rPr lang="nl-NL" sz="500">
                          <a:effectLst/>
                        </a:rPr>
                        <a:t>Plassen (&lt;2ml/kg/u) zuigelingen (&lt;1ml/kg/u)</a:t>
                      </a:r>
                    </a:p>
                    <a:p>
                      <a:pPr>
                        <a:lnSpc>
                          <a:spcPct val="115000"/>
                        </a:lnSpc>
                        <a:spcAft>
                          <a:spcPts val="0"/>
                        </a:spcAft>
                      </a:pPr>
                      <a:r>
                        <a:rPr lang="nl-NL" sz="500">
                          <a:effectLst/>
                        </a:rPr>
                        <a:t>Shock?</a:t>
                      </a:r>
                      <a:endParaRPr lang="nl-NL" sz="500">
                        <a:effectLst/>
                        <a:latin typeface="Calibri"/>
                        <a:ea typeface="Calibri"/>
                        <a:cs typeface="Times New Roman"/>
                      </a:endParaRPr>
                    </a:p>
                  </a:txBody>
                  <a:tcPr marL="29944" marR="29944" marT="0" marB="0"/>
                </a:tc>
                <a:extLst>
                  <a:ext uri="{0D108BD9-81ED-4DB2-BD59-A6C34878D82A}">
                    <a16:rowId xmlns:a16="http://schemas.microsoft.com/office/drawing/2014/main" val="10002"/>
                  </a:ext>
                </a:extLst>
              </a:tr>
              <a:tr h="1381348">
                <a:tc>
                  <a:txBody>
                    <a:bodyPr/>
                    <a:lstStyle/>
                    <a:p>
                      <a:pPr>
                        <a:lnSpc>
                          <a:spcPct val="115000"/>
                        </a:lnSpc>
                        <a:spcAft>
                          <a:spcPts val="0"/>
                        </a:spcAft>
                      </a:pPr>
                      <a:r>
                        <a:rPr lang="nl-NL" sz="500" dirty="0">
                          <a:effectLst/>
                        </a:rPr>
                        <a:t>D: </a:t>
                      </a:r>
                      <a:r>
                        <a:rPr lang="nl-NL" sz="500" dirty="0" err="1">
                          <a:effectLst/>
                        </a:rPr>
                        <a:t>disability</a:t>
                      </a:r>
                      <a:endParaRPr lang="nl-NL" sz="500" dirty="0">
                        <a:effectLst/>
                        <a:latin typeface="Calibri"/>
                        <a:ea typeface="Calibri"/>
                        <a:cs typeface="Times New Roman"/>
                      </a:endParaRPr>
                    </a:p>
                  </a:txBody>
                  <a:tcPr marL="29944" marR="29944" marT="0" marB="0"/>
                </a:tc>
                <a:tc>
                  <a:txBody>
                    <a:bodyPr/>
                    <a:lstStyle/>
                    <a:p>
                      <a:pPr>
                        <a:lnSpc>
                          <a:spcPct val="115000"/>
                        </a:lnSpc>
                        <a:spcAft>
                          <a:spcPts val="0"/>
                        </a:spcAft>
                      </a:pPr>
                      <a:r>
                        <a:rPr lang="nl-NL" sz="500">
                          <a:effectLst/>
                        </a:rPr>
                        <a:t>AVPU</a:t>
                      </a:r>
                    </a:p>
                    <a:p>
                      <a:pPr>
                        <a:lnSpc>
                          <a:spcPct val="115000"/>
                        </a:lnSpc>
                        <a:spcAft>
                          <a:spcPts val="0"/>
                        </a:spcAft>
                      </a:pPr>
                      <a:r>
                        <a:rPr lang="nl-NL" sz="500">
                          <a:effectLst/>
                        </a:rPr>
                        <a:t>EMV (GCS)</a:t>
                      </a:r>
                    </a:p>
                    <a:p>
                      <a:pPr>
                        <a:lnSpc>
                          <a:spcPct val="115000"/>
                        </a:lnSpc>
                        <a:spcAft>
                          <a:spcPts val="0"/>
                        </a:spcAft>
                      </a:pPr>
                      <a:r>
                        <a:rPr lang="nl-NL" sz="500">
                          <a:effectLst/>
                        </a:rPr>
                        <a:t>CHIMI</a:t>
                      </a:r>
                    </a:p>
                    <a:p>
                      <a:pPr>
                        <a:lnSpc>
                          <a:spcPct val="115000"/>
                        </a:lnSpc>
                        <a:spcAft>
                          <a:spcPts val="0"/>
                        </a:spcAft>
                      </a:pPr>
                      <a:r>
                        <a:rPr lang="nl-NL" sz="500">
                          <a:effectLst/>
                        </a:rPr>
                        <a:t>C= (cerebraal; houding/reactie/prikkelbaar</a:t>
                      </a:r>
                    </a:p>
                    <a:p>
                      <a:pPr>
                        <a:lnSpc>
                          <a:spcPct val="115000"/>
                        </a:lnSpc>
                        <a:spcAft>
                          <a:spcPts val="0"/>
                        </a:spcAft>
                      </a:pPr>
                      <a:r>
                        <a:rPr lang="nl-NL" sz="500">
                          <a:effectLst/>
                        </a:rPr>
                        <a:t>H= hyper/ hypoglycaemie</a:t>
                      </a:r>
                    </a:p>
                    <a:p>
                      <a:pPr>
                        <a:lnSpc>
                          <a:spcPct val="115000"/>
                        </a:lnSpc>
                        <a:spcAft>
                          <a:spcPts val="0"/>
                        </a:spcAft>
                      </a:pPr>
                      <a:r>
                        <a:rPr lang="nl-NL" sz="500">
                          <a:effectLst/>
                        </a:rPr>
                        <a:t>I= insulten</a:t>
                      </a:r>
                    </a:p>
                    <a:p>
                      <a:pPr>
                        <a:lnSpc>
                          <a:spcPct val="115000"/>
                        </a:lnSpc>
                        <a:spcAft>
                          <a:spcPts val="0"/>
                        </a:spcAft>
                      </a:pPr>
                      <a:r>
                        <a:rPr lang="nl-NL" sz="500">
                          <a:effectLst/>
                        </a:rPr>
                        <a:t>M= meningisme</a:t>
                      </a:r>
                    </a:p>
                    <a:p>
                      <a:pPr>
                        <a:lnSpc>
                          <a:spcPct val="115000"/>
                        </a:lnSpc>
                        <a:spcAft>
                          <a:spcPts val="0"/>
                        </a:spcAft>
                      </a:pPr>
                      <a:r>
                        <a:rPr lang="nl-NL" sz="500">
                          <a:effectLst/>
                        </a:rPr>
                        <a:t>I= intoxicaties</a:t>
                      </a:r>
                    </a:p>
                    <a:p>
                      <a:pPr>
                        <a:lnSpc>
                          <a:spcPct val="115000"/>
                        </a:lnSpc>
                        <a:spcAft>
                          <a:spcPts val="0"/>
                        </a:spcAft>
                      </a:pPr>
                      <a:r>
                        <a:rPr lang="nl-NL" sz="500">
                          <a:effectLst/>
                        </a:rPr>
                        <a:t>PEARL (pupils equal and reactive to light)</a:t>
                      </a:r>
                    </a:p>
                    <a:p>
                      <a:pPr>
                        <a:lnSpc>
                          <a:spcPct val="115000"/>
                        </a:lnSpc>
                        <a:spcAft>
                          <a:spcPts val="0"/>
                        </a:spcAft>
                      </a:pPr>
                      <a:r>
                        <a:rPr lang="nl-NL" sz="500">
                          <a:effectLst/>
                        </a:rPr>
                        <a:t> </a:t>
                      </a:r>
                    </a:p>
                    <a:p>
                      <a:pPr>
                        <a:lnSpc>
                          <a:spcPct val="115000"/>
                        </a:lnSpc>
                        <a:spcAft>
                          <a:spcPts val="0"/>
                        </a:spcAft>
                      </a:pPr>
                      <a:r>
                        <a:rPr lang="nl-NL" sz="500">
                          <a:effectLst/>
                        </a:rPr>
                        <a:t>Bewustzijn, houding, alert, suf/sloom, tonus</a:t>
                      </a:r>
                    </a:p>
                    <a:p>
                      <a:pPr>
                        <a:lnSpc>
                          <a:spcPct val="115000"/>
                        </a:lnSpc>
                        <a:spcAft>
                          <a:spcPts val="0"/>
                        </a:spcAft>
                      </a:pPr>
                      <a:r>
                        <a:rPr lang="nl-NL" sz="500">
                          <a:effectLst/>
                        </a:rPr>
                        <a:t>Glucose!</a:t>
                      </a:r>
                      <a:endParaRPr lang="nl-NL" sz="500">
                        <a:effectLst/>
                        <a:latin typeface="Calibri"/>
                        <a:ea typeface="Calibri"/>
                        <a:cs typeface="Times New Roman"/>
                      </a:endParaRPr>
                    </a:p>
                  </a:txBody>
                  <a:tcPr marL="29944" marR="29944" marT="0" marB="0"/>
                </a:tc>
                <a:extLst>
                  <a:ext uri="{0D108BD9-81ED-4DB2-BD59-A6C34878D82A}">
                    <a16:rowId xmlns:a16="http://schemas.microsoft.com/office/drawing/2014/main" val="10003"/>
                  </a:ext>
                </a:extLst>
              </a:tr>
              <a:tr h="1149992">
                <a:tc>
                  <a:txBody>
                    <a:bodyPr/>
                    <a:lstStyle/>
                    <a:p>
                      <a:pPr>
                        <a:lnSpc>
                          <a:spcPct val="115000"/>
                        </a:lnSpc>
                        <a:spcAft>
                          <a:spcPts val="0"/>
                        </a:spcAft>
                      </a:pPr>
                      <a:r>
                        <a:rPr lang="nl-NL" sz="500">
                          <a:effectLst/>
                        </a:rPr>
                        <a:t>E: exposure</a:t>
                      </a:r>
                      <a:endParaRPr lang="nl-NL" sz="500">
                        <a:effectLst/>
                        <a:latin typeface="Calibri"/>
                        <a:ea typeface="Calibri"/>
                        <a:cs typeface="Times New Roman"/>
                      </a:endParaRPr>
                    </a:p>
                  </a:txBody>
                  <a:tcPr marL="29944" marR="29944" marT="0" marB="0"/>
                </a:tc>
                <a:tc>
                  <a:txBody>
                    <a:bodyPr/>
                    <a:lstStyle/>
                    <a:p>
                      <a:pPr>
                        <a:lnSpc>
                          <a:spcPct val="115000"/>
                        </a:lnSpc>
                        <a:spcAft>
                          <a:spcPts val="0"/>
                        </a:spcAft>
                      </a:pPr>
                      <a:r>
                        <a:rPr lang="nl-NL" sz="500" dirty="0">
                          <a:effectLst/>
                        </a:rPr>
                        <a:t>Temp (koelen of opwarmen)</a:t>
                      </a:r>
                    </a:p>
                    <a:p>
                      <a:pPr>
                        <a:lnSpc>
                          <a:spcPct val="115000"/>
                        </a:lnSpc>
                        <a:spcAft>
                          <a:spcPts val="0"/>
                        </a:spcAft>
                      </a:pPr>
                      <a:r>
                        <a:rPr lang="nl-NL" sz="500" dirty="0">
                          <a:effectLst/>
                        </a:rPr>
                        <a:t>Uitslag huid</a:t>
                      </a:r>
                    </a:p>
                    <a:p>
                      <a:pPr>
                        <a:lnSpc>
                          <a:spcPct val="115000"/>
                        </a:lnSpc>
                        <a:spcAft>
                          <a:spcPts val="0"/>
                        </a:spcAft>
                      </a:pPr>
                      <a:r>
                        <a:rPr lang="nl-NL" sz="500" dirty="0">
                          <a:effectLst/>
                        </a:rPr>
                        <a:t>Hematomen/ caput</a:t>
                      </a:r>
                    </a:p>
                    <a:p>
                      <a:pPr>
                        <a:lnSpc>
                          <a:spcPct val="115000"/>
                        </a:lnSpc>
                        <a:spcAft>
                          <a:spcPts val="0"/>
                        </a:spcAft>
                      </a:pPr>
                      <a:r>
                        <a:rPr lang="nl-NL" sz="500" dirty="0">
                          <a:effectLst/>
                        </a:rPr>
                        <a:t>Symptomen kindermishandeling</a:t>
                      </a:r>
                    </a:p>
                    <a:p>
                      <a:pPr>
                        <a:lnSpc>
                          <a:spcPct val="115000"/>
                        </a:lnSpc>
                        <a:spcAft>
                          <a:spcPts val="0"/>
                        </a:spcAft>
                      </a:pPr>
                      <a:r>
                        <a:rPr lang="nl-NL" sz="500" dirty="0">
                          <a:effectLst/>
                        </a:rPr>
                        <a:t>Infusen/ drains</a:t>
                      </a:r>
                    </a:p>
                    <a:p>
                      <a:pPr>
                        <a:lnSpc>
                          <a:spcPct val="115000"/>
                        </a:lnSpc>
                        <a:spcAft>
                          <a:spcPts val="0"/>
                        </a:spcAft>
                      </a:pPr>
                      <a:r>
                        <a:rPr lang="nl-NL" sz="500" dirty="0" err="1">
                          <a:effectLst/>
                        </a:rPr>
                        <a:t>Dysmorfe</a:t>
                      </a:r>
                      <a:r>
                        <a:rPr lang="nl-NL" sz="500" dirty="0">
                          <a:effectLst/>
                        </a:rPr>
                        <a:t> kenmerken</a:t>
                      </a:r>
                    </a:p>
                    <a:p>
                      <a:pPr>
                        <a:lnSpc>
                          <a:spcPct val="115000"/>
                        </a:lnSpc>
                        <a:spcAft>
                          <a:spcPts val="0"/>
                        </a:spcAft>
                      </a:pPr>
                      <a:r>
                        <a:rPr lang="nl-NL" sz="500" dirty="0">
                          <a:effectLst/>
                        </a:rPr>
                        <a:t>Naveltje</a:t>
                      </a:r>
                    </a:p>
                    <a:p>
                      <a:pPr>
                        <a:lnSpc>
                          <a:spcPct val="115000"/>
                        </a:lnSpc>
                        <a:spcAft>
                          <a:spcPts val="0"/>
                        </a:spcAft>
                      </a:pPr>
                      <a:r>
                        <a:rPr lang="nl-NL" sz="500" dirty="0">
                          <a:effectLst/>
                        </a:rPr>
                        <a:t>Zichtbare breuken</a:t>
                      </a:r>
                    </a:p>
                    <a:p>
                      <a:pPr>
                        <a:lnSpc>
                          <a:spcPct val="115000"/>
                        </a:lnSpc>
                        <a:spcAft>
                          <a:spcPts val="0"/>
                        </a:spcAft>
                      </a:pPr>
                      <a:r>
                        <a:rPr lang="nl-NL" sz="500" dirty="0">
                          <a:effectLst/>
                        </a:rPr>
                        <a:t>Schaafplekken</a:t>
                      </a:r>
                    </a:p>
                    <a:p>
                      <a:pPr>
                        <a:lnSpc>
                          <a:spcPct val="115000"/>
                        </a:lnSpc>
                        <a:spcAft>
                          <a:spcPts val="0"/>
                        </a:spcAft>
                      </a:pPr>
                      <a:r>
                        <a:rPr lang="nl-NL" sz="500" dirty="0">
                          <a:effectLst/>
                        </a:rPr>
                        <a:t>Pijn </a:t>
                      </a:r>
                      <a:endParaRPr lang="nl-NL" sz="500" dirty="0">
                        <a:effectLst/>
                        <a:latin typeface="Calibri"/>
                        <a:ea typeface="Calibri"/>
                        <a:cs typeface="Times New Roman"/>
                      </a:endParaRPr>
                    </a:p>
                  </a:txBody>
                  <a:tcPr marL="29944" marR="29944" marT="0" marB="0"/>
                </a:tc>
                <a:extLst>
                  <a:ext uri="{0D108BD9-81ED-4DB2-BD59-A6C34878D82A}">
                    <a16:rowId xmlns:a16="http://schemas.microsoft.com/office/drawing/2014/main" val="10004"/>
                  </a:ext>
                </a:extLst>
              </a:tr>
            </a:tbl>
          </a:graphicData>
        </a:graphic>
      </p:graphicFrame>
      <p:sp>
        <p:nvSpPr>
          <p:cNvPr id="3" name="Titel 2"/>
          <p:cNvSpPr>
            <a:spLocks noGrp="1"/>
          </p:cNvSpPr>
          <p:nvPr>
            <p:ph type="title"/>
          </p:nvPr>
        </p:nvSpPr>
        <p:spPr/>
        <p:txBody>
          <a:bodyPr/>
          <a:lstStyle/>
          <a:p>
            <a:r>
              <a:rPr lang="nl-NL" dirty="0"/>
              <a:t>ABCDE-Methodiek</a:t>
            </a:r>
          </a:p>
        </p:txBody>
      </p:sp>
      <p:sp>
        <p:nvSpPr>
          <p:cNvPr id="5" name="Rectangle 1"/>
          <p:cNvSpPr>
            <a:spLocks noChangeArrowheads="1"/>
          </p:cNvSpPr>
          <p:nvPr/>
        </p:nvSpPr>
        <p:spPr bwMode="auto">
          <a:xfrm>
            <a:off x="3298825" y="2560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93138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fontScale="92500" lnSpcReduction="20000"/>
          </a:bodyPr>
          <a:lstStyle/>
          <a:p>
            <a:r>
              <a:rPr lang="nl-NL" dirty="0"/>
              <a:t>Jongen van 8 jaar</a:t>
            </a:r>
          </a:p>
          <a:p>
            <a:r>
              <a:rPr lang="nl-NL" dirty="0"/>
              <a:t>Via de poli</a:t>
            </a:r>
          </a:p>
          <a:p>
            <a:r>
              <a:rPr lang="nl-NL" dirty="0"/>
              <a:t>Opgenomen i.v.m. astma exacerbatie </a:t>
            </a:r>
          </a:p>
          <a:p>
            <a:r>
              <a:rPr lang="nl-NL" dirty="0"/>
              <a:t>Pinda-allergie</a:t>
            </a:r>
          </a:p>
          <a:p>
            <a:r>
              <a:rPr lang="nl-NL" dirty="0"/>
              <a:t>Meerdere opnames gehad (IC opname gehad)</a:t>
            </a:r>
          </a:p>
          <a:p>
            <a:r>
              <a:rPr lang="nl-NL" dirty="0"/>
              <a:t>1L O2 100% saturatie 90%</a:t>
            </a:r>
          </a:p>
          <a:p>
            <a:r>
              <a:rPr lang="nl-NL" dirty="0"/>
              <a:t>Dyspnoe klachten</a:t>
            </a:r>
          </a:p>
          <a:p>
            <a:r>
              <a:rPr lang="nl-NL" dirty="0"/>
              <a:t>Verhoogde </a:t>
            </a:r>
            <a:r>
              <a:rPr lang="nl-NL" dirty="0" err="1"/>
              <a:t>hf</a:t>
            </a:r>
            <a:r>
              <a:rPr lang="nl-NL" dirty="0"/>
              <a:t> &amp; af</a:t>
            </a:r>
          </a:p>
          <a:p>
            <a:r>
              <a:rPr lang="nl-NL" dirty="0"/>
              <a:t>Vernevelen a 2 uur met salbutamol </a:t>
            </a:r>
          </a:p>
          <a:p>
            <a:r>
              <a:rPr lang="nl-NL" dirty="0" err="1"/>
              <a:t>Med</a:t>
            </a:r>
            <a:r>
              <a:rPr lang="nl-NL" dirty="0"/>
              <a:t>: </a:t>
            </a:r>
            <a:r>
              <a:rPr lang="nl-NL" dirty="0" err="1"/>
              <a:t>montelukast</a:t>
            </a:r>
            <a:r>
              <a:rPr lang="nl-NL" dirty="0"/>
              <a:t>, </a:t>
            </a:r>
            <a:r>
              <a:rPr lang="nl-NL" dirty="0" err="1"/>
              <a:t>Qvar</a:t>
            </a:r>
            <a:r>
              <a:rPr lang="nl-NL" dirty="0"/>
              <a:t>, </a:t>
            </a:r>
            <a:r>
              <a:rPr lang="nl-NL" dirty="0" err="1"/>
              <a:t>Avamys</a:t>
            </a:r>
            <a:r>
              <a:rPr lang="nl-NL" dirty="0"/>
              <a:t>, salbutamol </a:t>
            </a:r>
            <a:r>
              <a:rPr lang="nl-NL" dirty="0" err="1"/>
              <a:t>zn</a:t>
            </a:r>
            <a:endParaRPr lang="nl-NL" dirty="0"/>
          </a:p>
          <a:p>
            <a:endParaRPr lang="nl-NL" dirty="0"/>
          </a:p>
        </p:txBody>
      </p:sp>
      <p:sp>
        <p:nvSpPr>
          <p:cNvPr id="3" name="Titel 2"/>
          <p:cNvSpPr>
            <a:spLocks noGrp="1"/>
          </p:cNvSpPr>
          <p:nvPr>
            <p:ph type="title"/>
          </p:nvPr>
        </p:nvSpPr>
        <p:spPr/>
        <p:txBody>
          <a:bodyPr/>
          <a:lstStyle/>
          <a:p>
            <a:r>
              <a:rPr lang="nl-NL" dirty="0"/>
              <a:t>Casus</a:t>
            </a:r>
          </a:p>
        </p:txBody>
      </p:sp>
    </p:spTree>
    <p:extLst>
      <p:ext uri="{BB962C8B-B14F-4D97-AF65-F5344CB8AC3E}">
        <p14:creationId xmlns:p14="http://schemas.microsoft.com/office/powerpoint/2010/main" val="3439019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fontScale="92500" lnSpcReduction="20000"/>
          </a:bodyPr>
          <a:lstStyle/>
          <a:p>
            <a:r>
              <a:rPr lang="nl-NL" dirty="0"/>
              <a:t>Wat wil je nog weten?</a:t>
            </a:r>
          </a:p>
          <a:p>
            <a:endParaRPr lang="nl-NL" dirty="0"/>
          </a:p>
          <a:p>
            <a:r>
              <a:rPr lang="nl-NL" dirty="0"/>
              <a:t>Welke PEWS-score heeft de patiënt?</a:t>
            </a:r>
          </a:p>
          <a:p>
            <a:endParaRPr lang="nl-NL" dirty="0"/>
          </a:p>
          <a:p>
            <a:r>
              <a:rPr lang="nl-NL" dirty="0"/>
              <a:t>Welke gedeelten van de ABCDE-methodiek is er een probleem?</a:t>
            </a:r>
          </a:p>
          <a:p>
            <a:endParaRPr lang="nl-NL" dirty="0"/>
          </a:p>
          <a:p>
            <a:r>
              <a:rPr lang="nl-NL" dirty="0"/>
              <a:t>Welke onderzoeken moeten er gedaan worden?</a:t>
            </a:r>
          </a:p>
          <a:p>
            <a:endParaRPr lang="nl-NL" dirty="0"/>
          </a:p>
          <a:p>
            <a:r>
              <a:rPr lang="nl-NL" dirty="0"/>
              <a:t>Welke interventies?</a:t>
            </a:r>
          </a:p>
          <a:p>
            <a:endParaRPr lang="nl-NL" dirty="0"/>
          </a:p>
          <a:p>
            <a:endParaRPr lang="nl-NL" dirty="0"/>
          </a:p>
          <a:p>
            <a:endParaRPr lang="nl-NL" dirty="0"/>
          </a:p>
        </p:txBody>
      </p:sp>
      <p:sp>
        <p:nvSpPr>
          <p:cNvPr id="3" name="Titel 2"/>
          <p:cNvSpPr>
            <a:spLocks noGrp="1"/>
          </p:cNvSpPr>
          <p:nvPr>
            <p:ph type="title"/>
          </p:nvPr>
        </p:nvSpPr>
        <p:spPr/>
        <p:txBody>
          <a:bodyPr/>
          <a:lstStyle/>
          <a:p>
            <a:endParaRPr lang="nl-NL"/>
          </a:p>
        </p:txBody>
      </p:sp>
    </p:spTree>
    <p:extLst>
      <p:ext uri="{BB962C8B-B14F-4D97-AF65-F5344CB8AC3E}">
        <p14:creationId xmlns:p14="http://schemas.microsoft.com/office/powerpoint/2010/main" val="753241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fontScale="47500" lnSpcReduction="20000"/>
          </a:bodyPr>
          <a:lstStyle/>
          <a:p>
            <a:r>
              <a:rPr lang="nl-NL" dirty="0"/>
              <a:t>Wat wil je nog weten?</a:t>
            </a:r>
          </a:p>
          <a:p>
            <a:r>
              <a:rPr lang="nl-NL" b="1" dirty="0" err="1"/>
              <a:t>Stridor</a:t>
            </a:r>
            <a:r>
              <a:rPr lang="nl-NL" b="1" dirty="0"/>
              <a:t>, KNICT-as, kleur, pulsaties, </a:t>
            </a:r>
            <a:r>
              <a:rPr lang="nl-NL" b="1" dirty="0" err="1"/>
              <a:t>refill</a:t>
            </a:r>
            <a:r>
              <a:rPr lang="nl-NL" b="1" dirty="0"/>
              <a:t>, RR, temperatuur, urineproductie, AVPU, EMV, CHIMI, PEARL, glucose, uitslag, pijn, hoe lang zijn de klachten, etc.</a:t>
            </a:r>
          </a:p>
          <a:p>
            <a:endParaRPr lang="nl-NL" dirty="0"/>
          </a:p>
          <a:p>
            <a:r>
              <a:rPr lang="nl-NL" dirty="0"/>
              <a:t>Welke PEWS-score heeft de patiënt? (AH 43, HF 125)</a:t>
            </a:r>
          </a:p>
          <a:p>
            <a:r>
              <a:rPr lang="nl-NL" b="1" dirty="0"/>
              <a:t>11: Ah 2, ademarbeid 4, </a:t>
            </a:r>
            <a:r>
              <a:rPr lang="nl-NL" b="1" dirty="0" err="1"/>
              <a:t>sat</a:t>
            </a:r>
            <a:r>
              <a:rPr lang="nl-NL" b="1" dirty="0"/>
              <a:t> 2, extra zuurstof 2, HF 1</a:t>
            </a:r>
          </a:p>
          <a:p>
            <a:endParaRPr lang="nl-NL" dirty="0"/>
          </a:p>
          <a:p>
            <a:r>
              <a:rPr lang="nl-NL" dirty="0"/>
              <a:t>Welke gedeelten van de ABCDE-methodiek is er een probleem?</a:t>
            </a:r>
          </a:p>
          <a:p>
            <a:r>
              <a:rPr lang="nl-NL" b="1" dirty="0"/>
              <a:t>A: vrij</a:t>
            </a:r>
          </a:p>
          <a:p>
            <a:r>
              <a:rPr lang="nl-NL" b="1" dirty="0"/>
              <a:t>B: KNICT-AS -&gt; bedreigd:  piepen,  intrekken, </a:t>
            </a:r>
            <a:r>
              <a:rPr lang="nl-NL" b="1" dirty="0" err="1"/>
              <a:t>tachypneu</a:t>
            </a:r>
            <a:r>
              <a:rPr lang="nl-NL" b="1" dirty="0"/>
              <a:t>, saturatie</a:t>
            </a:r>
          </a:p>
          <a:p>
            <a:r>
              <a:rPr lang="nl-NL" b="1" dirty="0"/>
              <a:t>C: bleek, </a:t>
            </a:r>
            <a:r>
              <a:rPr lang="nl-NL" b="1" dirty="0" err="1"/>
              <a:t>hf</a:t>
            </a:r>
            <a:r>
              <a:rPr lang="nl-NL" b="1" dirty="0"/>
              <a:t> verhoogd</a:t>
            </a:r>
          </a:p>
          <a:p>
            <a:r>
              <a:rPr lang="nl-NL" b="1" dirty="0"/>
              <a:t>D: AVPU (A)</a:t>
            </a:r>
          </a:p>
          <a:p>
            <a:endParaRPr lang="nl-NL" dirty="0"/>
          </a:p>
          <a:p>
            <a:r>
              <a:rPr lang="nl-NL" dirty="0"/>
              <a:t>Welke onderzoeken moeten er gedaan worden?</a:t>
            </a:r>
          </a:p>
          <a:p>
            <a:r>
              <a:rPr lang="nl-NL" b="1" dirty="0"/>
              <a:t>Anamnese aanvullen, lichamelijk onderzoek (longen luisteren), bloedgas + ander lab, </a:t>
            </a:r>
            <a:r>
              <a:rPr lang="nl-NL" b="1" dirty="0" err="1"/>
              <a:t>evt</a:t>
            </a:r>
            <a:r>
              <a:rPr lang="nl-NL" b="1" dirty="0"/>
              <a:t> thoraxfoto </a:t>
            </a:r>
          </a:p>
          <a:p>
            <a:endParaRPr lang="nl-NL" dirty="0"/>
          </a:p>
          <a:p>
            <a:r>
              <a:rPr lang="nl-NL" dirty="0"/>
              <a:t>Welke interventies?</a:t>
            </a:r>
          </a:p>
          <a:p>
            <a:r>
              <a:rPr lang="nl-NL" b="1" dirty="0"/>
              <a:t>Arts bellen, Vernevelen a 1 uur, Zuurstof 2 L 100% via  neusbril, Monitorbewaking, Bij verslechtering contact arts</a:t>
            </a:r>
          </a:p>
          <a:p>
            <a:endParaRPr lang="nl-NL" dirty="0"/>
          </a:p>
          <a:p>
            <a:endParaRPr lang="nl-NL" dirty="0"/>
          </a:p>
          <a:p>
            <a:endParaRPr lang="nl-NL" dirty="0"/>
          </a:p>
          <a:p>
            <a:endParaRPr lang="nl-NL" dirty="0"/>
          </a:p>
        </p:txBody>
      </p:sp>
      <p:sp>
        <p:nvSpPr>
          <p:cNvPr id="3" name="Titel 2"/>
          <p:cNvSpPr>
            <a:spLocks noGrp="1"/>
          </p:cNvSpPr>
          <p:nvPr>
            <p:ph type="title"/>
          </p:nvPr>
        </p:nvSpPr>
        <p:spPr/>
        <p:txBody>
          <a:bodyPr/>
          <a:lstStyle/>
          <a:p>
            <a:endParaRPr lang="nl-NL"/>
          </a:p>
        </p:txBody>
      </p:sp>
    </p:spTree>
    <p:extLst>
      <p:ext uri="{BB962C8B-B14F-4D97-AF65-F5344CB8AC3E}">
        <p14:creationId xmlns:p14="http://schemas.microsoft.com/office/powerpoint/2010/main" val="46867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 calcmode="lin" valueType="num">
                                      <p:cBhvr additive="base">
                                        <p:cTn id="4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anim calcmode="lin" valueType="num">
                                      <p:cBhvr additive="base">
                                        <p:cTn id="5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12" end="12"/>
                                            </p:txEl>
                                          </p:spTgt>
                                        </p:tgtEl>
                                        <p:attrNameLst>
                                          <p:attrName>style.visibility</p:attrName>
                                        </p:attrNameLst>
                                      </p:cBhvr>
                                      <p:to>
                                        <p:strVal val="visible"/>
                                      </p:to>
                                    </p:set>
                                    <p:anim calcmode="lin" valueType="num">
                                      <p:cBhvr additive="base">
                                        <p:cTn id="61"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xEl>
                                              <p:pRg st="13" end="13"/>
                                            </p:txEl>
                                          </p:spTgt>
                                        </p:tgtEl>
                                        <p:attrNameLst>
                                          <p:attrName>style.visibility</p:attrName>
                                        </p:attrNameLst>
                                      </p:cBhvr>
                                      <p:to>
                                        <p:strVal val="visible"/>
                                      </p:to>
                                    </p:set>
                                    <p:anim calcmode="lin" valueType="num">
                                      <p:cBhvr additive="base">
                                        <p:cTn id="67"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
                                            <p:txEl>
                                              <p:pRg st="15" end="15"/>
                                            </p:txEl>
                                          </p:spTgt>
                                        </p:tgtEl>
                                        <p:attrNameLst>
                                          <p:attrName>style.visibility</p:attrName>
                                        </p:attrNameLst>
                                      </p:cBhvr>
                                      <p:to>
                                        <p:strVal val="visible"/>
                                      </p:to>
                                    </p:set>
                                    <p:anim calcmode="lin" valueType="num">
                                      <p:cBhvr additive="base">
                                        <p:cTn id="73" dur="500" fill="hold"/>
                                        <p:tgtEl>
                                          <p:spTgt spid="2">
                                            <p:txEl>
                                              <p:pRg st="15" end="1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
                                            <p:txEl>
                                              <p:pRg st="16" end="16"/>
                                            </p:txEl>
                                          </p:spTgt>
                                        </p:tgtEl>
                                        <p:attrNameLst>
                                          <p:attrName>style.visibility</p:attrName>
                                        </p:attrNameLst>
                                      </p:cBhvr>
                                      <p:to>
                                        <p:strVal val="visible"/>
                                      </p:to>
                                    </p:set>
                                    <p:anim calcmode="lin" valueType="num">
                                      <p:cBhvr additive="base">
                                        <p:cTn id="79" dur="500" fill="hold"/>
                                        <p:tgtEl>
                                          <p:spTgt spid="2">
                                            <p:txEl>
                                              <p:pRg st="16" end="1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a:t>Melissa Wendel</a:t>
            </a:r>
          </a:p>
          <a:p>
            <a:r>
              <a:rPr lang="nl-NL" dirty="0"/>
              <a:t>MBO-V, HBO-V, Kinderaantekening </a:t>
            </a:r>
          </a:p>
          <a:p>
            <a:r>
              <a:rPr lang="nl-NL" dirty="0"/>
              <a:t>Neonatologie</a:t>
            </a:r>
          </a:p>
          <a:p>
            <a:endParaRPr lang="nl-NL" dirty="0"/>
          </a:p>
        </p:txBody>
      </p:sp>
      <p:sp>
        <p:nvSpPr>
          <p:cNvPr id="3" name="Titel 2"/>
          <p:cNvSpPr>
            <a:spLocks noGrp="1"/>
          </p:cNvSpPr>
          <p:nvPr>
            <p:ph type="title"/>
          </p:nvPr>
        </p:nvSpPr>
        <p:spPr/>
        <p:txBody>
          <a:bodyPr/>
          <a:lstStyle/>
          <a:p>
            <a:r>
              <a:rPr lang="nl-NL" dirty="0"/>
              <a:t>Wie ben ik</a:t>
            </a:r>
          </a:p>
        </p:txBody>
      </p:sp>
    </p:spTree>
    <p:extLst>
      <p:ext uri="{BB962C8B-B14F-4D97-AF65-F5344CB8AC3E}">
        <p14:creationId xmlns:p14="http://schemas.microsoft.com/office/powerpoint/2010/main" val="2221331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Vragen?</a:t>
            </a:r>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9752" y="2492896"/>
            <a:ext cx="4596680" cy="3796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4429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a:t>M1VA</a:t>
            </a:r>
          </a:p>
          <a:p>
            <a:r>
              <a:rPr lang="nl-NL" dirty="0"/>
              <a:t>M2VA</a:t>
            </a:r>
          </a:p>
          <a:p>
            <a:r>
              <a:rPr lang="nl-NL" dirty="0"/>
              <a:t>KIC</a:t>
            </a:r>
          </a:p>
          <a:p>
            <a:r>
              <a:rPr lang="nl-NL" dirty="0"/>
              <a:t>M4VA</a:t>
            </a:r>
          </a:p>
          <a:p>
            <a:r>
              <a:rPr lang="nl-NL" dirty="0"/>
              <a:t>L1KV &amp; Special care</a:t>
            </a:r>
          </a:p>
          <a:p>
            <a:r>
              <a:rPr lang="nl-NL" dirty="0"/>
              <a:t>Neonatologie</a:t>
            </a:r>
          </a:p>
          <a:p>
            <a:endParaRPr lang="nl-NL" dirty="0"/>
          </a:p>
        </p:txBody>
      </p:sp>
      <p:sp>
        <p:nvSpPr>
          <p:cNvPr id="3" name="Titel 2"/>
          <p:cNvSpPr>
            <a:spLocks noGrp="1"/>
          </p:cNvSpPr>
          <p:nvPr>
            <p:ph type="title"/>
          </p:nvPr>
        </p:nvSpPr>
        <p:spPr/>
        <p:txBody>
          <a:bodyPr/>
          <a:lstStyle/>
          <a:p>
            <a:r>
              <a:rPr lang="nl-NL" dirty="0"/>
              <a:t>Beatrix Kinderziekenhuis</a:t>
            </a:r>
          </a:p>
        </p:txBody>
      </p:sp>
      <p:sp>
        <p:nvSpPr>
          <p:cNvPr id="4" name="AutoShape 2" descr="Afbeeldingsresultaat voor beatrix kinderziekenhu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140968"/>
            <a:ext cx="3312368"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3744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a:t>Ontwikkelingsgerichte zorg</a:t>
            </a:r>
          </a:p>
          <a:p>
            <a:r>
              <a:rPr lang="nl-NL" dirty="0"/>
              <a:t>Verschillende leeftijden -&gt; verschillende manieren van benaderen, informeren &amp; belonen met hulp van de Pedagogisch medewerker</a:t>
            </a:r>
          </a:p>
          <a:p>
            <a:r>
              <a:rPr lang="nl-NL" dirty="0"/>
              <a:t>Niet alleen zorg voor het kind, maar ook voor ouders</a:t>
            </a:r>
          </a:p>
          <a:p>
            <a:r>
              <a:rPr lang="nl-NL" dirty="0"/>
              <a:t>Verschillende leeftijden -&gt; verschillende normaalwaarden en veel observeren</a:t>
            </a:r>
          </a:p>
          <a:p>
            <a:endParaRPr lang="nl-NL" dirty="0"/>
          </a:p>
          <a:p>
            <a:endParaRPr lang="nl-NL" dirty="0"/>
          </a:p>
        </p:txBody>
      </p:sp>
      <p:sp>
        <p:nvSpPr>
          <p:cNvPr id="3" name="Titel 2"/>
          <p:cNvSpPr>
            <a:spLocks noGrp="1"/>
          </p:cNvSpPr>
          <p:nvPr>
            <p:ph type="title"/>
          </p:nvPr>
        </p:nvSpPr>
        <p:spPr/>
        <p:txBody>
          <a:bodyPr>
            <a:normAutofit fontScale="90000"/>
          </a:bodyPr>
          <a:lstStyle/>
          <a:p>
            <a:r>
              <a:rPr lang="nl-NL" dirty="0"/>
              <a:t>Verschil in het verplegen van kinderen &amp; volwassenen</a:t>
            </a:r>
          </a:p>
        </p:txBody>
      </p:sp>
    </p:spTree>
    <p:extLst>
      <p:ext uri="{BB962C8B-B14F-4D97-AF65-F5344CB8AC3E}">
        <p14:creationId xmlns:p14="http://schemas.microsoft.com/office/powerpoint/2010/main" val="726575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a:t>Baby’s is de hersenontwikkeling/rijping nog onaf</a:t>
            </a:r>
          </a:p>
          <a:p>
            <a:r>
              <a:rPr lang="nl-NL" dirty="0"/>
              <a:t>Doel: </a:t>
            </a:r>
          </a:p>
          <a:p>
            <a:pPr lvl="1"/>
            <a:r>
              <a:rPr lang="nl-NL" dirty="0"/>
              <a:t>Stress bij de pasgeborene verminderen</a:t>
            </a:r>
          </a:p>
          <a:p>
            <a:pPr lvl="1"/>
            <a:r>
              <a:rPr lang="nl-NL" dirty="0"/>
              <a:t>Het handhaven en bevorderen van zelfregulerend toenaderingsgedrag</a:t>
            </a:r>
          </a:p>
          <a:p>
            <a:pPr lvl="1"/>
            <a:r>
              <a:rPr lang="nl-NL" dirty="0"/>
              <a:t>Ondersteunen en bevorderen van de ontwikkeling</a:t>
            </a:r>
          </a:p>
          <a:p>
            <a:pPr lvl="1"/>
            <a:r>
              <a:rPr lang="nl-NL" dirty="0"/>
              <a:t>Bevorderen van de relatie tussen ouders en de pasgeborene</a:t>
            </a:r>
          </a:p>
        </p:txBody>
      </p:sp>
      <p:sp>
        <p:nvSpPr>
          <p:cNvPr id="3" name="Titel 2"/>
          <p:cNvSpPr>
            <a:spLocks noGrp="1"/>
          </p:cNvSpPr>
          <p:nvPr>
            <p:ph type="title"/>
          </p:nvPr>
        </p:nvSpPr>
        <p:spPr/>
        <p:txBody>
          <a:bodyPr/>
          <a:lstStyle/>
          <a:p>
            <a:r>
              <a:rPr lang="nl-NL" dirty="0"/>
              <a:t>Ontwikkelingsgerichte zorg</a:t>
            </a:r>
          </a:p>
        </p:txBody>
      </p:sp>
    </p:spTree>
    <p:extLst>
      <p:ext uri="{BB962C8B-B14F-4D97-AF65-F5344CB8AC3E}">
        <p14:creationId xmlns:p14="http://schemas.microsoft.com/office/powerpoint/2010/main" val="2899133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nl-NL"/>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701" y="1484783"/>
            <a:ext cx="8362747" cy="4972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5633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r>
              <a:rPr lang="nl-NL" dirty="0"/>
              <a:t>Verandering van hartritme, ademhalingspatroon,  saturatiedaling, bloeddruk verschillen </a:t>
            </a:r>
          </a:p>
          <a:p>
            <a:r>
              <a:rPr lang="nl-NL" dirty="0"/>
              <a:t>Kleurverandering </a:t>
            </a:r>
          </a:p>
          <a:p>
            <a:r>
              <a:rPr lang="nl-NL" dirty="0"/>
              <a:t>Voeding terug geven </a:t>
            </a:r>
          </a:p>
          <a:p>
            <a:r>
              <a:rPr lang="nl-NL" dirty="0"/>
              <a:t>Niezen, hikken, geeuwen en hoesten </a:t>
            </a:r>
          </a:p>
          <a:p>
            <a:r>
              <a:rPr lang="nl-NL" dirty="0" err="1"/>
              <a:t>Tremoren</a:t>
            </a:r>
            <a:r>
              <a:rPr lang="nl-NL" dirty="0"/>
              <a:t>, overstrekken van de rug, vingers/ tenen spreiden, </a:t>
            </a:r>
          </a:p>
          <a:p>
            <a:r>
              <a:rPr lang="nl-NL" dirty="0"/>
              <a:t>Huilen, staren, contact vermijden</a:t>
            </a:r>
          </a:p>
          <a:p>
            <a:endParaRPr lang="nl-NL" dirty="0"/>
          </a:p>
        </p:txBody>
      </p:sp>
      <p:sp>
        <p:nvSpPr>
          <p:cNvPr id="3" name="Titel 2"/>
          <p:cNvSpPr>
            <a:spLocks noGrp="1"/>
          </p:cNvSpPr>
          <p:nvPr>
            <p:ph type="title"/>
          </p:nvPr>
        </p:nvSpPr>
        <p:spPr/>
        <p:txBody>
          <a:bodyPr>
            <a:normAutofit/>
          </a:bodyPr>
          <a:lstStyle/>
          <a:p>
            <a:r>
              <a:rPr lang="nl-NL" dirty="0"/>
              <a:t>Signalen stress</a:t>
            </a:r>
          </a:p>
        </p:txBody>
      </p:sp>
    </p:spTree>
    <p:extLst>
      <p:ext uri="{BB962C8B-B14F-4D97-AF65-F5344CB8AC3E}">
        <p14:creationId xmlns:p14="http://schemas.microsoft.com/office/powerpoint/2010/main" val="1078889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nl-NL"/>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4365104"/>
            <a:ext cx="4210847" cy="2071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1628800"/>
            <a:ext cx="3851054"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92699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olfvorm">
  <a:themeElements>
    <a:clrScheme name="Golfv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Golfv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olfv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E6EAFB7E375B4FA8D2FF7FD64788B7" ma:contentTypeVersion="11" ma:contentTypeDescription="Een nieuw document maken." ma:contentTypeScope="" ma:versionID="be347a3661c201bdaba1158c622a009c">
  <xsd:schema xmlns:xsd="http://www.w3.org/2001/XMLSchema" xmlns:xs="http://www.w3.org/2001/XMLSchema" xmlns:p="http://schemas.microsoft.com/office/2006/metadata/properties" xmlns:ns3="0bfbde32-856c-4dfd-bc38-4322d606c322" xmlns:ns4="169eb86d-0fb8-4364-bb17-d27f6b2029d0" targetNamespace="http://schemas.microsoft.com/office/2006/metadata/properties" ma:root="true" ma:fieldsID="9677344e0c4e757849032e7e67c918ab" ns3:_="" ns4:_="">
    <xsd:import namespace="0bfbde32-856c-4dfd-bc38-4322d606c322"/>
    <xsd:import namespace="169eb86d-0fb8-4364-bb17-d27f6b2029d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fbde32-856c-4dfd-bc38-4322d606c322"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9eb86d-0fb8-4364-bb17-d27f6b2029d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FA7DB03-732A-4789-B30F-3269DB5291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fbde32-856c-4dfd-bc38-4322d606c322"/>
    <ds:schemaRef ds:uri="169eb86d-0fb8-4364-bb17-d27f6b2029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AD55E7-91B4-4924-970E-CC81610DD3E4}">
  <ds:schemaRefs>
    <ds:schemaRef ds:uri="http://schemas.microsoft.com/sharepoint/v3/contenttype/forms"/>
  </ds:schemaRefs>
</ds:datastoreItem>
</file>

<file path=customXml/itemProps3.xml><?xml version="1.0" encoding="utf-8"?>
<ds:datastoreItem xmlns:ds="http://schemas.openxmlformats.org/officeDocument/2006/customXml" ds:itemID="{9830414B-EDE5-411A-B8E9-42D3B5C0C116}">
  <ds:schemaRefs>
    <ds:schemaRef ds:uri="http://schemas.microsoft.com/office/infopath/2007/PartnerControls"/>
    <ds:schemaRef ds:uri="http://purl.org/dc/terms/"/>
    <ds:schemaRef ds:uri="169eb86d-0fb8-4364-bb17-d27f6b2029d0"/>
    <ds:schemaRef ds:uri="0bfbde32-856c-4dfd-bc38-4322d606c322"/>
    <ds:schemaRef ds:uri="http://schemas.microsoft.com/office/2006/metadata/properties"/>
    <ds:schemaRef ds:uri="http://purl.org/dc/elements/1.1/"/>
    <ds:schemaRef ds:uri="http://schemas.microsoft.com/office/2006/documentManagement/types"/>
    <ds:schemaRef ds:uri="http://purl.org/dc/dcmitype/"/>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Waveform</Template>
  <TotalTime>174</TotalTime>
  <Words>1086</Words>
  <Application>Microsoft Office PowerPoint</Application>
  <PresentationFormat>Diavoorstelling (4:3)</PresentationFormat>
  <Paragraphs>207</Paragraphs>
  <Slides>30</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30</vt:i4>
      </vt:variant>
    </vt:vector>
  </HeadingPairs>
  <TitlesOfParts>
    <vt:vector size="35" baseType="lpstr">
      <vt:lpstr>Arial</vt:lpstr>
      <vt:lpstr>Calibri</vt:lpstr>
      <vt:lpstr>Candara</vt:lpstr>
      <vt:lpstr>Symbol</vt:lpstr>
      <vt:lpstr>Golfvorm</vt:lpstr>
      <vt:lpstr>Kinderverpleegkundige </vt:lpstr>
      <vt:lpstr>Inhoud</vt:lpstr>
      <vt:lpstr>Wie ben ik</vt:lpstr>
      <vt:lpstr>Beatrix Kinderziekenhuis</vt:lpstr>
      <vt:lpstr>Verschil in het verplegen van kinderen &amp; volwassenen</vt:lpstr>
      <vt:lpstr>Ontwikkelingsgerichte zorg</vt:lpstr>
      <vt:lpstr>PowerPoint-presentatie</vt:lpstr>
      <vt:lpstr>Signalen stress</vt:lpstr>
      <vt:lpstr>PowerPoint-presentatie</vt:lpstr>
      <vt:lpstr>Zelfregulerend gedrag</vt:lpstr>
      <vt:lpstr>PowerPoint-presentatie</vt:lpstr>
      <vt:lpstr>Ontwikkelingsgerichte zorg, hoe doe je dat?</vt:lpstr>
      <vt:lpstr>Licht</vt:lpstr>
      <vt:lpstr>Geluid</vt:lpstr>
      <vt:lpstr>Houding </vt:lpstr>
      <vt:lpstr>PowerPoint-presentatie</vt:lpstr>
      <vt:lpstr>Verzorging</vt:lpstr>
      <vt:lpstr>Benaderen informeren en belonen</vt:lpstr>
      <vt:lpstr>Ziekenhuispaspoort </vt:lpstr>
      <vt:lpstr>PowerPoint-presentatie</vt:lpstr>
      <vt:lpstr>PM-er</vt:lpstr>
      <vt:lpstr>Zorg voor ouders</vt:lpstr>
      <vt:lpstr>Observeren &amp; normaalwaarden</vt:lpstr>
      <vt:lpstr>Observeren</vt:lpstr>
      <vt:lpstr>PEWS</vt:lpstr>
      <vt:lpstr>ABCDE-Methodiek</vt:lpstr>
      <vt:lpstr>Casus</vt:lpstr>
      <vt:lpstr>PowerPoint-presentatie</vt:lpstr>
      <vt:lpstr>PowerPoint-presentatie</vt:lpstr>
      <vt:lpstr>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Kinderverpleegkundige</dc:title>
  <dc:creator>Melissa Wendel</dc:creator>
  <cp:lastModifiedBy>Ester Varwijk</cp:lastModifiedBy>
  <cp:revision>18</cp:revision>
  <dcterms:created xsi:type="dcterms:W3CDTF">2020-03-07T12:44:10Z</dcterms:created>
  <dcterms:modified xsi:type="dcterms:W3CDTF">2020-04-02T20:42:55Z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0x010100B7E6EAFB7E375B4FA8D2FF7FD64788B7</vt:lpwstr>
  </property>
</Properties>
</file>